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1" r:id="rId2"/>
  </p:sldMasterIdLst>
  <p:notesMasterIdLst>
    <p:notesMasterId r:id="rId13"/>
  </p:notesMasterIdLst>
  <p:sldIdLst>
    <p:sldId id="269" r:id="rId3"/>
    <p:sldId id="256" r:id="rId4"/>
    <p:sldId id="259" r:id="rId5"/>
    <p:sldId id="260" r:id="rId6"/>
    <p:sldId id="266" r:id="rId7"/>
    <p:sldId id="261" r:id="rId8"/>
    <p:sldId id="264" r:id="rId9"/>
    <p:sldId id="267" r:id="rId10"/>
    <p:sldId id="268" r:id="rId11"/>
    <p:sldId id="26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B231515-DD78-4B19-B9E3-1F65FB2E8BEC}">
          <p14:sldIdLst>
            <p14:sldId id="269"/>
            <p14:sldId id="256"/>
          </p14:sldIdLst>
        </p14:section>
        <p14:section name="Abschnitt ohne Titel" id="{14EF5815-63F5-440C-9B0B-9A6046BDAD29}">
          <p14:sldIdLst>
            <p14:sldId id="259"/>
            <p14:sldId id="260"/>
            <p14:sldId id="266"/>
            <p14:sldId id="261"/>
            <p14:sldId id="264"/>
            <p14:sldId id="267"/>
            <p14:sldId id="268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4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3B246-0F51-45B7-BD9E-C4D1D07948AF}" type="datetimeFigureOut">
              <a:rPr lang="de-DE" smtClean="0"/>
              <a:t>19.06.2019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ABDF5-FA67-4079-8513-14A6D999F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31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Begegnungszentrum für Frauen im Celler Stadtteil Vorwerk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4805" y="6356350"/>
            <a:ext cx="1542422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5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Begegnungszentrum für Frauen im Celler Stadtteil Vorwerk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4805" y="6356350"/>
            <a:ext cx="1542422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42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Begegnungszentrum für Frauen im Celler Stadtteil Vorwerk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765F09-6B04-4B0D-9F8B-EC97A20D13F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4805" y="6356350"/>
            <a:ext cx="1542422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91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Begegnungszentrum für Frauen im Celler Stadtteil Vorwerk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5F09-6B04-4B0D-9F8B-EC97A20D13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955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Begegnungszentrum für Frauen im Celler Stadtteil Vorwerk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765F09-6B04-4B0D-9F8B-EC97A20D13F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r Verbinder 6"/>
          <p:cNvCxnSpPr>
            <a:cxnSpLocks/>
          </p:cNvCxnSpPr>
          <p:nvPr userDrawn="1"/>
        </p:nvCxnSpPr>
        <p:spPr>
          <a:xfrm>
            <a:off x="964276" y="1544619"/>
            <a:ext cx="8711417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B8C35E7F-B1CA-495A-A7D3-15A81C144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4" b="5334"/>
          <a:stretch/>
        </p:blipFill>
        <p:spPr>
          <a:xfrm>
            <a:off x="9802110" y="502019"/>
            <a:ext cx="1527627" cy="105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8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242400" y="1035094"/>
            <a:ext cx="10111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7030A0"/>
                </a:solidFill>
                <a:latin typeface="Eras Light ITC" panose="020B0402030504020804"/>
              </a:rPr>
              <a:t>21.06.2019</a:t>
            </a:r>
            <a:br>
              <a:rPr lang="de-DE" sz="4800" b="1" dirty="0" smtClean="0">
                <a:solidFill>
                  <a:srgbClr val="7030A0"/>
                </a:solidFill>
                <a:latin typeface="Eras Light ITC" panose="020B0402030504020804"/>
              </a:rPr>
            </a:br>
            <a:r>
              <a:rPr lang="de-DE" sz="4800" b="1" dirty="0" smtClean="0">
                <a:solidFill>
                  <a:srgbClr val="7030A0"/>
                </a:solidFill>
                <a:latin typeface="Eras Light ITC" panose="020B0402030504020804"/>
              </a:rPr>
              <a:t>Regionale Integrationskonferenz</a:t>
            </a:r>
            <a:br>
              <a:rPr lang="de-DE" sz="4800" b="1" dirty="0" smtClean="0">
                <a:solidFill>
                  <a:srgbClr val="7030A0"/>
                </a:solidFill>
                <a:latin typeface="Eras Light ITC" panose="020B0402030504020804"/>
              </a:rPr>
            </a:br>
            <a:r>
              <a:rPr lang="de-DE" sz="4800" b="1" dirty="0" smtClean="0">
                <a:solidFill>
                  <a:srgbClr val="7030A0"/>
                </a:solidFill>
                <a:latin typeface="Eras Light ITC" panose="020B0402030504020804"/>
              </a:rPr>
              <a:t>in Lüneburg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242400" y="4920432"/>
            <a:ext cx="10111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rgbClr val="7030A0"/>
                </a:solidFill>
                <a:latin typeface="Eras Light ITC" panose="020B0402030504020804"/>
              </a:rPr>
              <a:t>&amp;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/>
              </a:rPr>
              <a:t>Monika </a:t>
            </a:r>
            <a:r>
              <a:rPr lang="de-DE" sz="2000" b="1" dirty="0" err="1" smtClean="0">
                <a:solidFill>
                  <a:srgbClr val="7030A0"/>
                </a:solidFill>
                <a:latin typeface="Eras Light ITC" panose="020B0402030504020804"/>
              </a:rPr>
              <a:t>Rietze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/>
              </a:rPr>
              <a:t> (Bildungsmanagerin Celler Zuwanderungsagentur, Stadt Celle)</a:t>
            </a:r>
            <a:endParaRPr lang="de-DE" sz="2000" b="1" dirty="0">
              <a:solidFill>
                <a:srgbClr val="7030A0"/>
              </a:solidFill>
              <a:latin typeface="Eras Light ITC" panose="020B0402030504020804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42401" y="4520322"/>
            <a:ext cx="7561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rgbClr val="7030A0"/>
                </a:solidFill>
                <a:latin typeface="Eras Light ITC" panose="020B0402030504020804"/>
              </a:rPr>
              <a:t>Dyana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/>
              </a:rPr>
              <a:t>Mieske-Borchers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/>
              </a:rPr>
              <a:t>(BCA Jobcenter im Landkreis Celle) </a:t>
            </a:r>
            <a:endParaRPr lang="de-DE" sz="2000" b="1" dirty="0">
              <a:solidFill>
                <a:srgbClr val="7030A0"/>
              </a:solidFill>
              <a:latin typeface="Eras Light ITC" panose="020B0402030504020804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42401" y="4120212"/>
            <a:ext cx="8347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rgbClr val="7030A0"/>
                </a:solidFill>
                <a:latin typeface="Eras Light ITC" panose="020B0402030504020804"/>
              </a:rPr>
              <a:t>Powerpointpräsentation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/>
              </a:rPr>
              <a:t>: </a:t>
            </a:r>
            <a:endParaRPr lang="de-DE" sz="2000" b="1" dirty="0" smtClean="0">
              <a:solidFill>
                <a:srgbClr val="7030A0"/>
              </a:solidFill>
              <a:latin typeface="Eras Light ITC" panose="020B0402030504020804"/>
            </a:endParaRPr>
          </a:p>
        </p:txBody>
      </p:sp>
    </p:spTree>
    <p:extLst>
      <p:ext uri="{BB962C8B-B14F-4D97-AF65-F5344CB8AC3E}">
        <p14:creationId xmlns:p14="http://schemas.microsoft.com/office/powerpoint/2010/main" val="54434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10424" r="4134" b="5334"/>
          <a:stretch/>
        </p:blipFill>
        <p:spPr>
          <a:xfrm>
            <a:off x="843138" y="914412"/>
            <a:ext cx="6390923" cy="472145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481938F-3A15-4E1A-94E5-4536ABFBC12C}"/>
              </a:ext>
            </a:extLst>
          </p:cNvPr>
          <p:cNvSpPr txBox="1"/>
          <p:nvPr/>
        </p:nvSpPr>
        <p:spPr>
          <a:xfrm>
            <a:off x="7540500" y="1145997"/>
            <a:ext cx="43707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Begegnungszentrum </a:t>
            </a:r>
            <a:r>
              <a:rPr lang="de-DE" sz="32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für Frauen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481938F-3A15-4E1A-94E5-4536ABFBC12C}"/>
              </a:ext>
            </a:extLst>
          </p:cNvPr>
          <p:cNvSpPr txBox="1"/>
          <p:nvPr/>
        </p:nvSpPr>
        <p:spPr>
          <a:xfrm>
            <a:off x="7540499" y="2732361"/>
            <a:ext cx="43707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der </a:t>
            </a:r>
            <a:r>
              <a:rPr lang="de-DE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Celler Zuwanderungsagentur</a:t>
            </a:r>
          </a:p>
          <a:p>
            <a:r>
              <a:rPr lang="de-DE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(Stadt Celle</a:t>
            </a:r>
            <a:r>
              <a:rPr lang="de-DE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)</a:t>
            </a:r>
            <a:endParaRPr lang="de-DE" sz="2200" b="1" dirty="0">
              <a:solidFill>
                <a:schemeClr val="tx1">
                  <a:lumMod val="75000"/>
                  <a:lumOff val="25000"/>
                </a:schemeClr>
              </a:solidFill>
              <a:latin typeface="Eras Light ITC" panose="020B04020305040208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481938F-3A15-4E1A-94E5-4536ABFBC12C}"/>
              </a:ext>
            </a:extLst>
          </p:cNvPr>
          <p:cNvSpPr txBox="1"/>
          <p:nvPr/>
        </p:nvSpPr>
        <p:spPr>
          <a:xfrm>
            <a:off x="7540499" y="4349504"/>
            <a:ext cx="43707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im Talweg 7  </a:t>
            </a:r>
          </a:p>
          <a:p>
            <a:r>
              <a:rPr lang="de-DE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29229 Celle</a:t>
            </a:r>
            <a: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/>
            </a:r>
            <a:br>
              <a:rPr lang="de-DE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</a:br>
            <a:r>
              <a:rPr lang="de-DE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Stadtteil Vorwerk</a:t>
            </a:r>
            <a:endParaRPr lang="de-DE" sz="2200" b="1" dirty="0">
              <a:solidFill>
                <a:schemeClr val="tx1">
                  <a:lumMod val="75000"/>
                  <a:lumOff val="25000"/>
                </a:schemeClr>
              </a:solidFill>
              <a:latin typeface="Eras Light ITC" panose="020B0402030504020804" pitchFamily="34" charset="0"/>
            </a:endParaRPr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Begegnungszentrum für Frauen im Celler Stadtteil Vorwerk</a:t>
            </a:r>
            <a:endParaRPr lang="de-DE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2</a:t>
            </a:fld>
            <a:endParaRPr lang="de-DE" dirty="0"/>
          </a:p>
        </p:txBody>
      </p:sp>
      <p:cxnSp>
        <p:nvCxnSpPr>
          <p:cNvPr id="10" name="Gerader Verbinder 9"/>
          <p:cNvCxnSpPr>
            <a:cxnSpLocks/>
          </p:cNvCxnSpPr>
          <p:nvPr/>
        </p:nvCxnSpPr>
        <p:spPr>
          <a:xfrm>
            <a:off x="7659763" y="2249553"/>
            <a:ext cx="4251451" cy="5635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6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Warum ein Begegnungszentrum …</a:t>
            </a:r>
          </a:p>
        </p:txBody>
      </p:sp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1" t="17759" r="42433" b="6389"/>
          <a:stretch/>
        </p:blipFill>
        <p:spPr>
          <a:xfrm>
            <a:off x="914399" y="2059815"/>
            <a:ext cx="2950029" cy="3842135"/>
          </a:xfrm>
        </p:spPr>
      </p:pic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3</a:t>
            </a:fld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4361236" y="1907959"/>
            <a:ext cx="6849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… für Frauen?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Geflüchtete </a:t>
            </a:r>
            <a:r>
              <a:rPr lang="de-DE" sz="2000" dirty="0">
                <a:latin typeface="Eras Light ITC" panose="020B0402030504020804" pitchFamily="34" charset="0"/>
              </a:rPr>
              <a:t>Frauen sind bei der </a:t>
            </a:r>
            <a:r>
              <a:rPr lang="de-DE" sz="2000" dirty="0" smtClean="0">
                <a:latin typeface="Eras Light ITC" panose="020B0402030504020804" pitchFamily="34" charset="0"/>
              </a:rPr>
              <a:t>Integration </a:t>
            </a:r>
            <a:r>
              <a:rPr lang="de-DE" sz="2000" dirty="0">
                <a:latin typeface="Eras Light ITC" panose="020B0402030504020804" pitchFamily="34" charset="0"/>
              </a:rPr>
              <a:t>in die </a:t>
            </a:r>
            <a:r>
              <a:rPr lang="de-DE" sz="2000" dirty="0" smtClean="0">
                <a:latin typeface="Eras Light ITC" panose="020B0402030504020804" pitchFamily="34" charset="0"/>
              </a:rPr>
              <a:t>Gesellschaft </a:t>
            </a:r>
            <a:r>
              <a:rPr lang="de-DE" sz="2000" dirty="0">
                <a:latin typeface="Eras Light ITC" panose="020B0402030504020804" pitchFamily="34" charset="0"/>
              </a:rPr>
              <a:t>und insbes. den </a:t>
            </a:r>
            <a:r>
              <a:rPr lang="de-DE" sz="2000" dirty="0" smtClean="0">
                <a:latin typeface="Eras Light ITC" panose="020B0402030504020804" pitchFamily="34" charset="0"/>
              </a:rPr>
              <a:t>Erwerbsarbeitsmarkt benachteiligt.</a:t>
            </a:r>
            <a:endParaRPr lang="de-DE" sz="2800" dirty="0">
              <a:latin typeface="Eras Light ITC" panose="020B04020305040208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361238" y="3473050"/>
            <a:ext cx="69925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…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in diesem Gebiet? </a:t>
            </a:r>
            <a:b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In </a:t>
            </a:r>
            <a:r>
              <a:rPr lang="de-DE" sz="2000" dirty="0">
                <a:latin typeface="Eras Light ITC" panose="020B0402030504020804" pitchFamily="34" charset="0"/>
              </a:rPr>
              <a:t>drei Straßenzügen im Stadtteil Vorwerk leben allein ca. 60 Frauen und 90 Mädchen mit </a:t>
            </a:r>
            <a:r>
              <a:rPr lang="de-DE" sz="2000" dirty="0" smtClean="0">
                <a:latin typeface="Eras Light ITC" panose="020B0402030504020804" pitchFamily="34" charset="0"/>
              </a:rPr>
              <a:t>Fluchthintergrund.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361236" y="5064544"/>
            <a:ext cx="6849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…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und dann noch selbstverwaltet? 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Frauen </a:t>
            </a:r>
            <a:r>
              <a:rPr lang="de-DE" sz="2000" dirty="0">
                <a:latin typeface="Eras Light ITC" panose="020B0402030504020804" pitchFamily="34" charset="0"/>
              </a:rPr>
              <a:t>können das. </a:t>
            </a:r>
            <a:r>
              <a:rPr lang="de-DE" sz="2000" dirty="0" smtClean="0">
                <a:latin typeface="Eras Light ITC" panose="020B0402030504020804" pitchFamily="34" charset="0"/>
              </a:rPr>
              <a:t>Und </a:t>
            </a:r>
            <a:r>
              <a:rPr lang="de-DE" sz="2000" dirty="0">
                <a:latin typeface="Eras Light ITC" panose="020B0402030504020804" pitchFamily="34" charset="0"/>
              </a:rPr>
              <a:t>Frauen aus Krisengebieten haben Erfahrungen mit selbstverwalteten Strukturen.</a:t>
            </a:r>
            <a:endParaRPr lang="de-DE" sz="2800" dirty="0">
              <a:latin typeface="Eras Light ITC" panose="020B04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37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Wie alles begann 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604551" y="1968423"/>
            <a:ext cx="5832374" cy="1451381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30.06.2017 </a:t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Förderzusage im Modellprogramm „Gemein-</a:t>
            </a:r>
            <a:r>
              <a:rPr lang="de-DE" sz="2000" dirty="0" err="1" smtClean="0">
                <a:latin typeface="Eras Light ITC" panose="020B0402030504020804" pitchFamily="34" charset="0"/>
              </a:rPr>
              <a:t>wesenarbeit</a:t>
            </a:r>
            <a:r>
              <a:rPr lang="de-DE" sz="2000" dirty="0" smtClean="0">
                <a:latin typeface="Eras Light ITC" panose="020B0402030504020804" pitchFamily="34" charset="0"/>
              </a:rPr>
              <a:t> und Quartiersmanagement in Niedersachsen“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4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90" y="1713319"/>
            <a:ext cx="3792719" cy="219472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5604551" y="4903455"/>
            <a:ext cx="5832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04.05.2018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Offizielle </a:t>
            </a:r>
            <a:r>
              <a:rPr lang="de-DE" sz="2000" dirty="0">
                <a:latin typeface="Eras Light ITC" panose="020B0402030504020804" pitchFamily="34" charset="0"/>
              </a:rPr>
              <a:t>Eröffnung </a:t>
            </a:r>
            <a:r>
              <a:rPr lang="de-DE" sz="2000" dirty="0" smtClean="0">
                <a:latin typeface="Eras Light ITC" panose="020B0402030504020804" pitchFamily="34" charset="0"/>
              </a:rPr>
              <a:t>und </a:t>
            </a:r>
            <a:r>
              <a:rPr lang="de-DE" sz="2000" dirty="0">
                <a:latin typeface="Eras Light ITC" panose="020B0402030504020804" pitchFamily="34" charset="0"/>
              </a:rPr>
              <a:t>Start der </a:t>
            </a:r>
            <a:r>
              <a:rPr lang="de-DE" sz="2000" dirty="0" smtClean="0">
                <a:latin typeface="Eras Light ITC" panose="020B0402030504020804" pitchFamily="34" charset="0"/>
              </a:rPr>
              <a:t>Arbeit mit </a:t>
            </a:r>
            <a:r>
              <a:rPr lang="de-DE" sz="2000" dirty="0">
                <a:latin typeface="Eras Light ITC" panose="020B0402030504020804" pitchFamily="34" charset="0"/>
              </a:rPr>
              <a:t>einer </a:t>
            </a:r>
            <a:r>
              <a:rPr lang="de-DE" sz="2000" dirty="0" smtClean="0">
                <a:latin typeface="Eras Light ITC" panose="020B0402030504020804" pitchFamily="34" charset="0"/>
              </a:rPr>
              <a:t>Koordinatorin </a:t>
            </a:r>
            <a:r>
              <a:rPr lang="de-DE" sz="2000" dirty="0">
                <a:latin typeface="Eras Light ITC" panose="020B0402030504020804" pitchFamily="34" charset="0"/>
              </a:rPr>
              <a:t>und </a:t>
            </a:r>
            <a:r>
              <a:rPr lang="de-DE" sz="2000" dirty="0" smtClean="0">
                <a:latin typeface="Eras Light ITC" panose="020B0402030504020804" pitchFamily="34" charset="0"/>
              </a:rPr>
              <a:t>einem Selbstverwaltungsteam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1" r="24122" b="20726"/>
          <a:stretch/>
        </p:blipFill>
        <p:spPr>
          <a:xfrm>
            <a:off x="989590" y="4028445"/>
            <a:ext cx="3775629" cy="2207499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604552" y="3590704"/>
            <a:ext cx="5832373" cy="114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05.10.2017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Auftaktveranstaltung und Gründung eines </a:t>
            </a:r>
            <a:r>
              <a:rPr lang="de-DE" sz="2000" dirty="0">
                <a:latin typeface="Eras Light ITC" panose="020B0402030504020804" pitchFamily="34" charset="0"/>
              </a:rPr>
              <a:t>Steuerungskrei</a:t>
            </a:r>
            <a:r>
              <a:rPr lang="de-DE" sz="2200" dirty="0">
                <a:latin typeface="Eras Light ITC" panose="020B0402030504020804" pitchFamily="34" charset="0"/>
              </a:rPr>
              <a:t>ses</a:t>
            </a:r>
            <a:endParaRPr lang="de-DE" sz="2200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44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42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Was lange währt, wird endlich gut …</a:t>
            </a:r>
            <a:br>
              <a:rPr lang="de-DE" sz="4200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endParaRPr lang="de-DE" sz="4200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81425" y="2053549"/>
            <a:ext cx="7696199" cy="21804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2019: zweite Förderperiode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–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eine dritte ist für 2020 beantragt </a:t>
            </a:r>
            <a:r>
              <a:rPr lang="de-DE" sz="2000" dirty="0">
                <a:latin typeface="Eras Light ITC" panose="020B0402030504020804" pitchFamily="34" charset="0"/>
              </a:rPr>
              <a:t/>
            </a:r>
            <a:br>
              <a:rPr lang="de-DE" sz="2000" dirty="0">
                <a:latin typeface="Eras Light ITC" panose="020B0402030504020804" pitchFamily="34" charset="0"/>
              </a:rPr>
            </a:br>
            <a:r>
              <a:rPr lang="de-DE" sz="2000" dirty="0">
                <a:latin typeface="Eras Light ITC" panose="020B0402030504020804" pitchFamily="34" charset="0"/>
              </a:rPr>
              <a:t>Förderung anfangs durch das Niedersächsische </a:t>
            </a:r>
            <a:r>
              <a:rPr lang="de-DE" sz="2000" dirty="0" smtClean="0">
                <a:latin typeface="Eras Light ITC" panose="020B0402030504020804" pitchFamily="34" charset="0"/>
              </a:rPr>
              <a:t>Ministerium für </a:t>
            </a:r>
            <a:r>
              <a:rPr lang="de-DE" sz="2000" dirty="0">
                <a:latin typeface="Eras Light ITC" panose="020B0402030504020804" pitchFamily="34" charset="0"/>
              </a:rPr>
              <a:t>Soziales, </a:t>
            </a:r>
            <a:r>
              <a:rPr lang="de-DE" sz="2000" dirty="0" smtClean="0">
                <a:latin typeface="Eras Light ITC" panose="020B0402030504020804" pitchFamily="34" charset="0"/>
              </a:rPr>
              <a:t>Gesundheit </a:t>
            </a:r>
            <a:r>
              <a:rPr lang="de-DE" sz="2000" dirty="0">
                <a:latin typeface="Eras Light ITC" panose="020B0402030504020804" pitchFamily="34" charset="0"/>
              </a:rPr>
              <a:t>und Gleichstellung; jetzt durch das </a:t>
            </a:r>
            <a:r>
              <a:rPr lang="de-DE" sz="2000" dirty="0" smtClean="0">
                <a:latin typeface="Eras Light ITC" panose="020B0402030504020804" pitchFamily="34" charset="0"/>
              </a:rPr>
              <a:t>Niedersächsische Ministerium </a:t>
            </a:r>
            <a:r>
              <a:rPr lang="de-DE" sz="2000" dirty="0">
                <a:latin typeface="Eras Light ITC" panose="020B0402030504020804" pitchFamily="34" charset="0"/>
              </a:rPr>
              <a:t>für Umwelt, </a:t>
            </a:r>
            <a:r>
              <a:rPr lang="de-DE" sz="2000" dirty="0" smtClean="0">
                <a:latin typeface="Eras Light ITC" panose="020B0402030504020804" pitchFamily="34" charset="0"/>
              </a:rPr>
              <a:t>Energie</a:t>
            </a:r>
            <a:r>
              <a:rPr lang="de-DE" sz="2000" dirty="0">
                <a:latin typeface="Eras Light ITC" panose="020B0402030504020804" pitchFamily="34" charset="0"/>
              </a:rPr>
              <a:t>, Bauen </a:t>
            </a:r>
            <a:r>
              <a:rPr lang="de-DE" sz="2000" dirty="0" smtClean="0">
                <a:latin typeface="Eras Light ITC" panose="020B0402030504020804" pitchFamily="34" charset="0"/>
              </a:rPr>
              <a:t>und Klimaschutz. Die </a:t>
            </a:r>
            <a:r>
              <a:rPr lang="de-DE" sz="2000" dirty="0">
                <a:latin typeface="Eras Light ITC" panose="020B0402030504020804" pitchFamily="34" charset="0"/>
              </a:rPr>
              <a:t>Entscheidung über weitere </a:t>
            </a:r>
            <a:r>
              <a:rPr lang="de-DE" sz="2000" dirty="0" smtClean="0">
                <a:latin typeface="Eras Light ITC" panose="020B0402030504020804" pitchFamily="34" charset="0"/>
              </a:rPr>
              <a:t>Förderung fällt </a:t>
            </a:r>
            <a:r>
              <a:rPr lang="de-DE" sz="2000" dirty="0">
                <a:latin typeface="Eras Light ITC" panose="020B0402030504020804" pitchFamily="34" charset="0"/>
              </a:rPr>
              <a:t>Ende </a:t>
            </a:r>
            <a:r>
              <a:rPr lang="de-DE" sz="2000" dirty="0" smtClean="0">
                <a:latin typeface="Eras Light ITC" panose="020B0402030504020804" pitchFamily="34" charset="0"/>
              </a:rPr>
              <a:t>06/2019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5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3666"/>
            <a:ext cx="2373228" cy="316367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781424" y="4500308"/>
            <a:ext cx="7572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Parlament: aktive Arbeit im Selbstverwaltungsteam</a:t>
            </a:r>
            <a:b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>
                <a:latin typeface="Eras Light ITC" panose="020B0402030504020804" pitchFamily="34" charset="0"/>
              </a:rPr>
              <a:t>Zu Beginn mit vier Frauen aus Syrien und dem Irak, </a:t>
            </a:r>
            <a:r>
              <a:rPr lang="de-DE" sz="2000" dirty="0" smtClean="0">
                <a:latin typeface="Eras Light ITC" panose="020B0402030504020804" pitchFamily="34" charset="0"/>
              </a:rPr>
              <a:t>inzwischen </a:t>
            </a:r>
            <a:r>
              <a:rPr lang="de-DE" sz="2000" dirty="0">
                <a:latin typeface="Eras Light ITC" panose="020B0402030504020804" pitchFamily="34" charset="0"/>
              </a:rPr>
              <a:t>mit zehn Frauen aus Syrien, dem Irak, </a:t>
            </a:r>
            <a:r>
              <a:rPr lang="de-DE" sz="2000" dirty="0" smtClean="0">
                <a:latin typeface="Eras Light ITC" panose="020B0402030504020804" pitchFamily="34" charset="0"/>
              </a:rPr>
              <a:t>der Ukraine</a:t>
            </a:r>
            <a:r>
              <a:rPr lang="de-DE" sz="2000" dirty="0">
                <a:latin typeface="Eras Light ITC" panose="020B0402030504020804" pitchFamily="34" charset="0"/>
              </a:rPr>
              <a:t>, Ägypten und Deutschland</a:t>
            </a:r>
          </a:p>
        </p:txBody>
      </p:sp>
    </p:spTree>
    <p:extLst>
      <p:ext uri="{BB962C8B-B14F-4D97-AF65-F5344CB8AC3E}">
        <p14:creationId xmlns:p14="http://schemas.microsoft.com/office/powerpoint/2010/main" val="17867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Grundsätze unserer Arbeit</a:t>
            </a:r>
            <a:endParaRPr lang="de-DE" sz="3800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6</a:t>
            </a:fld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4642523" y="4289786"/>
            <a:ext cx="6965494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Starke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Netzwerke und Kooperationen</a:t>
            </a:r>
          </a:p>
          <a:p>
            <a:r>
              <a:rPr lang="de-DE" sz="2000" dirty="0" smtClean="0">
                <a:latin typeface="Eras Light ITC" panose="020B0402030504020804" pitchFamily="34" charset="0"/>
              </a:rPr>
              <a:t>Jobcenter </a:t>
            </a:r>
            <a:r>
              <a:rPr lang="de-DE" sz="2000" dirty="0">
                <a:latin typeface="Eras Light ITC" panose="020B0402030504020804" pitchFamily="34" charset="0"/>
              </a:rPr>
              <a:t>im Landkreis Celle, Paritätischer </a:t>
            </a:r>
            <a:r>
              <a:rPr lang="de-DE" sz="2000" dirty="0" smtClean="0">
                <a:latin typeface="Eras Light ITC" panose="020B0402030504020804" pitchFamily="34" charset="0"/>
              </a:rPr>
              <a:t>Celle, AWO, (</a:t>
            </a:r>
            <a:r>
              <a:rPr lang="de-DE" sz="2000" dirty="0">
                <a:latin typeface="Eras Light ITC" panose="020B0402030504020804" pitchFamily="34" charset="0"/>
              </a:rPr>
              <a:t>Soziales) Kaufhaus Allerhand, </a:t>
            </a:r>
            <a:r>
              <a:rPr lang="de-DE" sz="2000" dirty="0" smtClean="0">
                <a:latin typeface="Eras Light ITC" panose="020B0402030504020804" pitchFamily="34" charset="0"/>
              </a:rPr>
              <a:t>Diakonisches Werk, Familienzentrum Vorwerk, VHS, Verbund Sozialtherapeutischer Einrichtungen, Kreissportbund Celle e.V., </a:t>
            </a:r>
            <a:r>
              <a:rPr lang="de-DE" sz="2000" dirty="0">
                <a:latin typeface="Eras Light ITC" panose="020B0402030504020804" pitchFamily="34" charset="0"/>
              </a:rPr>
              <a:t>Caritas, …</a:t>
            </a:r>
          </a:p>
        </p:txBody>
      </p:sp>
      <p:pic>
        <p:nvPicPr>
          <p:cNvPr id="9" name="Grafik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7"/>
          <a:stretch/>
        </p:blipFill>
        <p:spPr>
          <a:xfrm>
            <a:off x="838200" y="2206532"/>
            <a:ext cx="3341717" cy="3633974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642523" y="2126036"/>
            <a:ext cx="6457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Bewohnerinnen stehen im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Zentrum</a:t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Angebote </a:t>
            </a:r>
            <a:r>
              <a:rPr lang="de-DE" sz="2000" dirty="0">
                <a:latin typeface="Eras Light ITC" panose="020B0402030504020804" pitchFamily="34" charset="0"/>
              </a:rPr>
              <a:t>auf die Bedarfe (im Quartier) angepasst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642523" y="3226252"/>
            <a:ext cx="688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Selbstorganisation ist möglich</a:t>
            </a:r>
          </a:p>
          <a:p>
            <a:r>
              <a:rPr lang="de-DE" sz="2000" dirty="0" smtClean="0">
                <a:latin typeface="Eras Light ITC" panose="020B0402030504020804" pitchFamily="34" charset="0"/>
              </a:rPr>
              <a:t>Steuerungskreis</a:t>
            </a:r>
            <a:r>
              <a:rPr lang="de-DE" sz="2000" dirty="0">
                <a:latin typeface="Eras Light ITC" panose="020B0402030504020804" pitchFamily="34" charset="0"/>
              </a:rPr>
              <a:t>, </a:t>
            </a:r>
            <a:r>
              <a:rPr lang="de-DE" sz="2000" dirty="0" smtClean="0">
                <a:latin typeface="Eras Light ITC" panose="020B0402030504020804" pitchFamily="34" charset="0"/>
              </a:rPr>
              <a:t>Selbstverwaltungsteam (=</a:t>
            </a:r>
            <a:r>
              <a:rPr lang="de-DE" sz="2000" dirty="0">
                <a:latin typeface="Eras Light ITC" panose="020B0402030504020804" pitchFamily="34" charset="0"/>
              </a:rPr>
              <a:t>Parlament)</a:t>
            </a:r>
          </a:p>
        </p:txBody>
      </p:sp>
    </p:spTree>
    <p:extLst>
      <p:ext uri="{BB962C8B-B14F-4D97-AF65-F5344CB8AC3E}">
        <p14:creationId xmlns:p14="http://schemas.microsoft.com/office/powerpoint/2010/main" val="230838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Herausforderungen </a:t>
            </a:r>
            <a:r>
              <a:rPr lang="de-DE" sz="38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… </a:t>
            </a:r>
            <a:br>
              <a:rPr lang="de-DE" sz="38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38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gilt </a:t>
            </a:r>
            <a:r>
              <a:rPr lang="de-DE" sz="38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es zu überwinden	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07101"/>
            <a:ext cx="10606944" cy="89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dirty="0">
                <a:solidFill>
                  <a:srgbClr val="7030A0"/>
                </a:solidFill>
                <a:latin typeface="Eras Light ITC" panose="020B0402030504020804" pitchFamily="34" charset="0"/>
              </a:rPr>
              <a:t>„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Da kannst du doch nur hin, wenn du ein Kopftuch trägst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!“</a:t>
            </a:r>
            <a:r>
              <a:rPr lang="de-DE" sz="2000" dirty="0">
                <a:latin typeface="Eras Light ITC" panose="020B0402030504020804" pitchFamily="34" charset="0"/>
              </a:rPr>
              <a:t/>
            </a:r>
            <a:br>
              <a:rPr lang="de-DE" sz="2000" dirty="0">
                <a:latin typeface="Eras Light ITC" panose="020B0402030504020804" pitchFamily="34" charset="0"/>
              </a:rPr>
            </a:br>
            <a:r>
              <a:rPr lang="de-DE" sz="2000" dirty="0">
                <a:latin typeface="Eras Light ITC" panose="020B0402030504020804" pitchFamily="34" charset="0"/>
              </a:rPr>
              <a:t>Celler Zuwanderungsagentur als Trägerin lässt </a:t>
            </a:r>
            <a:r>
              <a:rPr lang="de-DE" sz="2000" dirty="0" smtClean="0">
                <a:latin typeface="Eras Light ITC" panose="020B0402030504020804" pitchFamily="34" charset="0"/>
              </a:rPr>
              <a:t>Projekt ausschließlich für 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Flüchtlingsfrauen vermuten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7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15980"/>
          <a:stretch/>
        </p:blipFill>
        <p:spPr>
          <a:xfrm>
            <a:off x="7628709" y="3009612"/>
            <a:ext cx="3725092" cy="2501264"/>
          </a:xfrm>
          <a:prstGeom prst="rect">
            <a:avLst/>
          </a:prstGeom>
        </p:spPr>
      </p:pic>
      <p:sp>
        <p:nvSpPr>
          <p:cNvPr id="8" name="Inhaltsplatzhalter 2"/>
          <p:cNvSpPr txBox="1">
            <a:spLocks/>
          </p:cNvSpPr>
          <p:nvPr/>
        </p:nvSpPr>
        <p:spPr>
          <a:xfrm>
            <a:off x="838200" y="4962803"/>
            <a:ext cx="10515600" cy="1289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„Deutsche Vorgärten sehen anders aus.“</a:t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Oder: Die Gratwanderung zwischen Selbstorganisation und 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Leitung bzw. zwischen Transkulturalität und Anpassung 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  <a:sym typeface="Wingdings" panose="05000000000000000000" pitchFamily="2" charset="2"/>
              </a:rPr>
              <a:t>      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838200" y="3265256"/>
            <a:ext cx="7627844" cy="8839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„Dann kann ich aber nicht …“</a:t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Inkompatible Frei-Zeiten neu hinzugezogener/arbeitsloser </a:t>
            </a:r>
            <a:r>
              <a:rPr lang="de-DE" sz="2000" dirty="0">
                <a:latin typeface="Eras Light ITC" panose="020B0402030504020804" pitchFamily="34" charset="0"/>
              </a:rPr>
              <a:t/>
            </a:r>
            <a:br>
              <a:rPr lang="de-DE" sz="2000" dirty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Frauen und länger ansässiger/erwerbsarbeitender Frauen     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3758438" y="2612408"/>
            <a:ext cx="7504019" cy="3214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dirty="0" smtClean="0">
                <a:latin typeface="Eras Light ITC" panose="020B0402030504020804" pitchFamily="34" charset="0"/>
                <a:sym typeface="Wingdings" panose="05000000000000000000" pitchFamily="2" charset="2"/>
              </a:rPr>
              <a:t>      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965931" y="2688194"/>
            <a:ext cx="7745770" cy="321417"/>
            <a:chOff x="727807" y="2068841"/>
            <a:chExt cx="7745770" cy="321417"/>
          </a:xfrm>
        </p:grpSpPr>
        <p:sp>
          <p:nvSpPr>
            <p:cNvPr id="16" name="Pfeil nach rechts 15"/>
            <p:cNvSpPr/>
            <p:nvPr/>
          </p:nvSpPr>
          <p:spPr>
            <a:xfrm>
              <a:off x="727807" y="2105724"/>
              <a:ext cx="419100" cy="2476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Inhaltsplatzhalter 2"/>
            <p:cNvSpPr txBox="1">
              <a:spLocks/>
            </p:cNvSpPr>
            <p:nvPr/>
          </p:nvSpPr>
          <p:spPr>
            <a:xfrm>
              <a:off x="752164" y="2068841"/>
              <a:ext cx="7721413" cy="32141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de-DE" sz="2000" dirty="0" smtClean="0">
                  <a:latin typeface="Eras Light ITC" panose="020B0402030504020804" pitchFamily="34" charset="0"/>
                  <a:sym typeface="Wingdings" panose="05000000000000000000" pitchFamily="2" charset="2"/>
                </a:rPr>
                <a:t>      </a:t>
              </a:r>
              <a:r>
                <a:rPr lang="de-DE" sz="2000" dirty="0">
                  <a:latin typeface="Eras Light ITC" panose="020B0402030504020804" pitchFamily="34" charset="0"/>
                </a:rPr>
                <a:t>Vorurteile durch Begegnung und Beteiligung abbauen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965932" y="5836315"/>
            <a:ext cx="7721413" cy="321417"/>
            <a:chOff x="727807" y="2068841"/>
            <a:chExt cx="7721413" cy="321417"/>
          </a:xfrm>
        </p:grpSpPr>
        <p:sp>
          <p:nvSpPr>
            <p:cNvPr id="22" name="Pfeil nach rechts 21"/>
            <p:cNvSpPr/>
            <p:nvPr/>
          </p:nvSpPr>
          <p:spPr>
            <a:xfrm>
              <a:off x="727807" y="2105724"/>
              <a:ext cx="419100" cy="2476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Inhaltsplatzhalter 2"/>
            <p:cNvSpPr txBox="1">
              <a:spLocks/>
            </p:cNvSpPr>
            <p:nvPr/>
          </p:nvSpPr>
          <p:spPr>
            <a:xfrm>
              <a:off x="727807" y="2068841"/>
              <a:ext cx="7721413" cy="32141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de-DE" sz="2000" dirty="0" smtClean="0">
                  <a:latin typeface="Eras Light ITC" panose="020B0402030504020804" pitchFamily="34" charset="0"/>
                  <a:sym typeface="Wingdings" panose="05000000000000000000" pitchFamily="2" charset="2"/>
                </a:rPr>
                <a:t>      </a:t>
              </a:r>
              <a:r>
                <a:rPr lang="de-DE" sz="2000" dirty="0" err="1">
                  <a:latin typeface="Eras Light ITC" panose="020B0402030504020804" pitchFamily="34" charset="0"/>
                </a:rPr>
                <a:t>Cellerinnen</a:t>
              </a:r>
              <a:r>
                <a:rPr lang="de-DE" sz="2000" dirty="0">
                  <a:latin typeface="Eras Light ITC" panose="020B0402030504020804" pitchFamily="34" charset="0"/>
                </a:rPr>
                <a:t> und </a:t>
              </a:r>
              <a:r>
                <a:rPr lang="de-DE" sz="2000" dirty="0" err="1">
                  <a:latin typeface="Eras Light ITC" panose="020B0402030504020804" pitchFamily="34" charset="0"/>
                </a:rPr>
                <a:t>Cellenserinnen</a:t>
              </a:r>
              <a:r>
                <a:rPr lang="de-DE" sz="2000" dirty="0">
                  <a:latin typeface="Eras Light ITC" panose="020B0402030504020804" pitchFamily="34" charset="0"/>
                </a:rPr>
                <a:t> aktiv mit im „Parlament“</a:t>
              </a: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961713" y="4134533"/>
            <a:ext cx="7745770" cy="321417"/>
            <a:chOff x="727807" y="2068841"/>
            <a:chExt cx="7745770" cy="321417"/>
          </a:xfrm>
        </p:grpSpPr>
        <p:sp>
          <p:nvSpPr>
            <p:cNvPr id="26" name="Pfeil nach rechts 25"/>
            <p:cNvSpPr/>
            <p:nvPr/>
          </p:nvSpPr>
          <p:spPr>
            <a:xfrm>
              <a:off x="727807" y="2105724"/>
              <a:ext cx="419100" cy="2476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Inhaltsplatzhalter 2"/>
            <p:cNvSpPr txBox="1">
              <a:spLocks/>
            </p:cNvSpPr>
            <p:nvPr/>
          </p:nvSpPr>
          <p:spPr>
            <a:xfrm>
              <a:off x="752164" y="2068841"/>
              <a:ext cx="7721413" cy="32141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de-DE" sz="2000" dirty="0" smtClean="0">
                  <a:latin typeface="Eras Light ITC" panose="020B0402030504020804" pitchFamily="34" charset="0"/>
                  <a:sym typeface="Wingdings" panose="05000000000000000000" pitchFamily="2" charset="2"/>
                </a:rPr>
                <a:t>      </a:t>
              </a:r>
              <a:r>
                <a:rPr lang="de-DE" sz="2000" dirty="0">
                  <a:latin typeface="Eras Light ITC" panose="020B0402030504020804" pitchFamily="34" charset="0"/>
                </a:rPr>
                <a:t>Angebote zu wechselnden oder sich </a:t>
              </a:r>
              <a:r>
                <a:rPr lang="de-DE" sz="2000" dirty="0" smtClean="0">
                  <a:latin typeface="Eras Light ITC" panose="020B0402030504020804" pitchFamily="34" charset="0"/>
                </a:rPr>
                <a:t/>
              </a:r>
              <a:br>
                <a:rPr lang="de-DE" sz="2000" dirty="0" smtClean="0">
                  <a:latin typeface="Eras Light ITC" panose="020B0402030504020804" pitchFamily="34" charset="0"/>
                </a:rPr>
              </a:br>
              <a:r>
                <a:rPr lang="de-DE" sz="2000" dirty="0" smtClean="0">
                  <a:latin typeface="Eras Light ITC" panose="020B0402030504020804" pitchFamily="34" charset="0"/>
                </a:rPr>
                <a:t>      überschneidenden </a:t>
              </a:r>
              <a:r>
                <a:rPr lang="de-DE" sz="2000" dirty="0">
                  <a:latin typeface="Eras Light ITC" panose="020B0402030504020804" pitchFamily="34" charset="0"/>
                </a:rPr>
                <a:t>Zeiten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45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42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Unsere wiederkehrenden Angebote</a:t>
            </a:r>
            <a: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endParaRPr lang="de-DE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>
                <a:latin typeface="Eras Light ITC" panose="020B0402030504020804" pitchFamily="34" charset="0"/>
              </a:rPr>
              <a:t>			</a:t>
            </a:r>
          </a:p>
          <a:p>
            <a:pPr marL="0" indent="0">
              <a:buNone/>
            </a:pPr>
            <a:r>
              <a:rPr lang="de-DE" sz="2000" b="1" dirty="0">
                <a:latin typeface="Eras Light ITC" panose="020B0402030504020804" pitchFamily="34" charset="0"/>
              </a:rPr>
              <a:t/>
            </a:r>
            <a:br>
              <a:rPr lang="de-DE" sz="2000" b="1" dirty="0">
                <a:latin typeface="Eras Light ITC" panose="020B0402030504020804" pitchFamily="34" charset="0"/>
              </a:rPr>
            </a:br>
            <a:r>
              <a:rPr lang="de-DE" sz="2000" b="1" dirty="0">
                <a:latin typeface="Eras Light ITC" panose="020B0402030504020804" pitchFamily="34" charset="0"/>
              </a:rPr>
              <a:t>			</a:t>
            </a:r>
          </a:p>
          <a:p>
            <a:pPr marL="0" indent="0">
              <a:buNone/>
            </a:pPr>
            <a:endParaRPr lang="de-DE" sz="2000" b="1" dirty="0">
              <a:latin typeface="Eras Light ITC" panose="020B04020305040208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Eras Light ITC" panose="020B0402030504020804" pitchFamily="34" charset="0"/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8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9" t="24797" r="37624" b="10701"/>
          <a:stretch/>
        </p:blipFill>
        <p:spPr>
          <a:xfrm>
            <a:off x="1032948" y="1690688"/>
            <a:ext cx="3005652" cy="441166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502001" y="1902501"/>
            <a:ext cx="7302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de-DE" sz="2000" b="1" dirty="0" err="1">
                <a:solidFill>
                  <a:srgbClr val="7030A0"/>
                </a:solidFill>
                <a:latin typeface="Eras Light ITC" panose="020B0402030504020804" pitchFamily="34" charset="0"/>
              </a:rPr>
              <a:t>KreativWerkstatt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 Leckereien aus aller Welt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Body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&amp; Soul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 Garten(t)räume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Auf ins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Wochenende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  <a:sym typeface="Wingdings 2" panose="05020102010507070707" pitchFamily="18" charset="2"/>
              </a:rPr>
              <a:t></a:t>
            </a:r>
            <a:endParaRPr lang="de-DE" sz="2000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502000" y="5086687"/>
            <a:ext cx="7302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Eras Light ITC" panose="020B0402030504020804" pitchFamily="34" charset="0"/>
              </a:rPr>
              <a:t>Derzeit </a:t>
            </a:r>
            <a:r>
              <a:rPr lang="de-DE" sz="2000" dirty="0">
                <a:latin typeface="Eras Light ITC" panose="020B0402030504020804" pitchFamily="34" charset="0"/>
              </a:rPr>
              <a:t>findet eine zweite Befragung zur </a:t>
            </a:r>
            <a:r>
              <a:rPr lang="de-DE" sz="2000" dirty="0" smtClean="0">
                <a:latin typeface="Eras Light ITC" panose="020B0402030504020804" pitchFamily="34" charset="0"/>
              </a:rPr>
              <a:t>Bedarfserhebung 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in </a:t>
            </a:r>
            <a:r>
              <a:rPr lang="de-DE" sz="2000" dirty="0">
                <a:latin typeface="Eras Light ITC" panose="020B0402030504020804" pitchFamily="34" charset="0"/>
              </a:rPr>
              <a:t>unterschiedlichen </a:t>
            </a:r>
            <a:r>
              <a:rPr lang="de-DE" sz="2000" dirty="0" smtClean="0">
                <a:latin typeface="Eras Light ITC" panose="020B0402030504020804" pitchFamily="34" charset="0"/>
              </a:rPr>
              <a:t>Sprachen (deutsch/arabisch/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kurdisch</a:t>
            </a:r>
            <a:r>
              <a:rPr lang="de-DE" sz="2000" dirty="0">
                <a:latin typeface="Eras Light ITC" panose="020B0402030504020804" pitchFamily="34" charset="0"/>
              </a:rPr>
              <a:t>) durch das Selbstverwaltungsteam statt.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502000" y="3186817"/>
            <a:ext cx="7302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Eras Light ITC" panose="020B0402030504020804" pitchFamily="34" charset="0"/>
              </a:rPr>
              <a:t>Unsere </a:t>
            </a:r>
            <a:r>
              <a:rPr lang="de-DE" sz="2000" dirty="0">
                <a:latin typeface="Eras Light ITC" panose="020B0402030504020804" pitchFamily="34" charset="0"/>
              </a:rPr>
              <a:t>Angebote richten sich nach den Bedarfen im Quartier / Stadtteil und darüber hinaus sowie </a:t>
            </a:r>
            <a:r>
              <a:rPr lang="de-DE" sz="2000" dirty="0" smtClean="0">
                <a:latin typeface="Eras Light ITC" panose="020B0402030504020804" pitchFamily="34" charset="0"/>
              </a:rPr>
              <a:t>nach 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den </a:t>
            </a:r>
            <a:r>
              <a:rPr lang="de-DE" sz="2000" dirty="0">
                <a:latin typeface="Eras Light ITC" panose="020B0402030504020804" pitchFamily="34" charset="0"/>
              </a:rPr>
              <a:t>Wünschen der Frauen im </a:t>
            </a:r>
            <a:r>
              <a:rPr lang="de-DE" sz="2000" dirty="0" smtClean="0">
                <a:latin typeface="Eras Light ITC" panose="020B0402030504020804" pitchFamily="34" charset="0"/>
              </a:rPr>
              <a:t>Selbstverwaltungsteam.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Sie zeichnen für </a:t>
            </a:r>
            <a:r>
              <a:rPr lang="de-DE" sz="2000" dirty="0">
                <a:latin typeface="Eras Light ITC" panose="020B0402030504020804" pitchFamily="34" charset="0"/>
              </a:rPr>
              <a:t>die Durchführung verantwortlich</a:t>
            </a:r>
            <a:r>
              <a:rPr lang="de-DE" sz="2000" dirty="0" smtClean="0">
                <a:latin typeface="Eras Light ITC" panose="020B0402030504020804" pitchFamily="34" charset="0"/>
              </a:rPr>
              <a:t>.</a:t>
            </a:r>
            <a:endParaRPr lang="de-DE" sz="2000" dirty="0">
              <a:latin typeface="Eras Light ITC" panose="020B04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2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42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Unsere „einmaligen“ Veranstaltungen</a:t>
            </a:r>
            <a: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b="1" dirty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endParaRPr lang="de-DE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>
                <a:latin typeface="Eras Light ITC" panose="020B0402030504020804" pitchFamily="34" charset="0"/>
              </a:rPr>
              <a:t>			</a:t>
            </a:r>
          </a:p>
          <a:p>
            <a:pPr marL="0" indent="0">
              <a:buNone/>
            </a:pPr>
            <a:r>
              <a:rPr lang="de-DE" sz="2000" b="1" dirty="0">
                <a:latin typeface="Eras Light ITC" panose="020B0402030504020804" pitchFamily="34" charset="0"/>
              </a:rPr>
              <a:t/>
            </a:r>
            <a:br>
              <a:rPr lang="de-DE" sz="2000" b="1" dirty="0">
                <a:latin typeface="Eras Light ITC" panose="020B0402030504020804" pitchFamily="34" charset="0"/>
              </a:rPr>
            </a:br>
            <a:r>
              <a:rPr lang="de-DE" sz="2000" b="1" dirty="0">
                <a:latin typeface="Eras Light ITC" panose="020B0402030504020804" pitchFamily="34" charset="0"/>
              </a:rPr>
              <a:t>			</a:t>
            </a:r>
          </a:p>
          <a:p>
            <a:pPr marL="0" indent="0">
              <a:buNone/>
            </a:pPr>
            <a:endParaRPr lang="de-DE" sz="2000" b="1" dirty="0">
              <a:latin typeface="Eras Light ITC" panose="020B0402030504020804" pitchFamily="34" charset="0"/>
            </a:endParaRPr>
          </a:p>
          <a:p>
            <a:pPr marL="0" indent="0">
              <a:buNone/>
            </a:pPr>
            <a:endParaRPr lang="de-DE" sz="2000" b="1" dirty="0">
              <a:latin typeface="Eras Light ITC" panose="020B0402030504020804" pitchFamily="34" charset="0"/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Begegnungszentrum für Frauen im Celler Stadtteil Vorwerk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9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42"/>
          <a:stretch/>
        </p:blipFill>
        <p:spPr>
          <a:xfrm>
            <a:off x="825614" y="2077777"/>
            <a:ext cx="4817737" cy="2307764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38200" y="4489045"/>
            <a:ext cx="570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Eras Light ITC" panose="020B0402030504020804" pitchFamily="34" charset="0"/>
              </a:rPr>
              <a:t>Info-Café für Frauen mit Flucht- und Migrationshintergrund</a:t>
            </a:r>
            <a:r>
              <a:rPr lang="de-DE" sz="2000" dirty="0" smtClean="0">
                <a:latin typeface="Eras Light ITC" panose="020B0402030504020804" pitchFamily="34" charset="0"/>
              </a:rPr>
              <a:t>; gefolgt von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einer </a:t>
            </a:r>
            <a:r>
              <a:rPr lang="de-DE" sz="2000" dirty="0">
                <a:latin typeface="Eras Light ITC" panose="020B0402030504020804" pitchFamily="34" charset="0"/>
              </a:rPr>
              <a:t>Reihe </a:t>
            </a:r>
            <a:r>
              <a:rPr lang="de-DE" sz="2000" dirty="0" smtClean="0">
                <a:latin typeface="Eras Light ITC" panose="020B0402030504020804" pitchFamily="34" charset="0"/>
              </a:rPr>
              <a:t>Kleingruppencoachings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704"/>
          <a:stretch/>
        </p:blipFill>
        <p:spPr>
          <a:xfrm>
            <a:off x="8760855" y="2069405"/>
            <a:ext cx="2592945" cy="130128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52717" y="3470297"/>
            <a:ext cx="256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Eras Light ITC" panose="020B0402030504020804" pitchFamily="34" charset="0"/>
              </a:rPr>
              <a:t>Präsenz auf </a:t>
            </a:r>
            <a:r>
              <a:rPr lang="de-DE" sz="2000" dirty="0" smtClean="0">
                <a:latin typeface="Eras Light ITC" panose="020B0402030504020804" pitchFamily="34" charset="0"/>
              </a:rPr>
              <a:t/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Tagungen/Messen,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teils </a:t>
            </a:r>
            <a:r>
              <a:rPr lang="de-DE" sz="2000" dirty="0">
                <a:latin typeface="Eras Light ITC" panose="020B0402030504020804" pitchFamily="34" charset="0"/>
              </a:rPr>
              <a:t>mit </a:t>
            </a:r>
            <a:r>
              <a:rPr lang="de-DE" sz="2000" dirty="0" smtClean="0">
                <a:latin typeface="Eras Light ITC" panose="020B0402030504020804" pitchFamily="34" charset="0"/>
              </a:rPr>
              <a:t>Henna-</a:t>
            </a:r>
            <a:br>
              <a:rPr lang="de-DE" sz="2000" dirty="0" smtClean="0">
                <a:latin typeface="Eras Light ITC" panose="020B0402030504020804" pitchFamily="34" charset="0"/>
              </a:rPr>
            </a:br>
            <a:r>
              <a:rPr lang="de-DE" sz="2000" dirty="0" smtClean="0">
                <a:latin typeface="Eras Light ITC" panose="020B0402030504020804" pitchFamily="34" charset="0"/>
              </a:rPr>
              <a:t>Tattoo-Aktionen</a:t>
            </a:r>
            <a:endParaRPr lang="de-DE" sz="2000" dirty="0">
              <a:latin typeface="Eras Light ITC" panose="020B04020305040208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824" y="2054498"/>
            <a:ext cx="2296282" cy="1982384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6049893" y="4185491"/>
            <a:ext cx="2134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Eras Light ITC" panose="020B0402030504020804" pitchFamily="34" charset="0"/>
              </a:rPr>
              <a:t>Zuckerfest </a:t>
            </a:r>
            <a:r>
              <a:rPr lang="de-DE" sz="2000" dirty="0">
                <a:latin typeface="Eras Light ITC" panose="020B0402030504020804" pitchFamily="34" charset="0"/>
              </a:rPr>
              <a:t>mit politischer Botschaft</a:t>
            </a:r>
          </a:p>
        </p:txBody>
      </p:sp>
      <p:sp>
        <p:nvSpPr>
          <p:cNvPr id="7" name="Rechteck 6"/>
          <p:cNvSpPr/>
          <p:nvPr/>
        </p:nvSpPr>
        <p:spPr>
          <a:xfrm>
            <a:off x="1691947" y="5807631"/>
            <a:ext cx="98809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Und viele, viele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Angebote/Veranstaltungen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mehr … 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in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2018 insgesamt 143 </a:t>
            </a: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  <a:sym typeface="Wingdings" panose="05000000000000000000" pitchFamily="2" charset="2"/>
              </a:rPr>
              <a:t> </a:t>
            </a:r>
            <a:endParaRPr lang="de-DE" sz="2000" b="1" dirty="0">
              <a:solidFill>
                <a:srgbClr val="7030A0"/>
              </a:solidFill>
              <a:latin typeface="Eras Light ITC" panose="020B04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1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Vielen Dank für Ihre Aufmerksamkeit!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54994"/>
            <a:ext cx="11115675" cy="43370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Kontakte im Projekt „Frauen(t)räume – Räume für Frauen</a:t>
            </a:r>
            <a: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“: </a:t>
            </a:r>
            <a:br>
              <a:rPr lang="de-DE" sz="20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endParaRPr lang="de-DE" sz="2000" b="1" dirty="0" smtClean="0">
              <a:solidFill>
                <a:srgbClr val="7030A0"/>
              </a:solidFill>
              <a:latin typeface="Eras Light ITC" panose="020B0402030504020804" pitchFamily="34" charset="0"/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de-DE" sz="1800" b="1" dirty="0" smtClean="0">
                <a:latin typeface="Eras Light ITC" panose="020B0402030504020804" pitchFamily="34" charset="0"/>
              </a:rPr>
              <a:t>Hausleitung 		</a:t>
            </a: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Marion Braun			</a:t>
            </a:r>
            <a:r>
              <a:rPr lang="de-DE" sz="1400" dirty="0" smtClean="0">
                <a:latin typeface="Eras Light ITC" panose="020B0402030504020804" pitchFamily="34" charset="0"/>
              </a:rPr>
              <a:t>05141 / 12 5605</a:t>
            </a: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/>
            </a:r>
            <a:b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</a:b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				</a:t>
            </a:r>
            <a:r>
              <a:rPr lang="de-DE" sz="1400" dirty="0" smtClean="0">
                <a:latin typeface="Eras Light ITC" panose="020B0402030504020804" pitchFamily="34" charset="0"/>
              </a:rPr>
              <a:t>Talweg 7		</a:t>
            </a:r>
            <a:r>
              <a:rPr lang="de-DE" sz="1400" dirty="0">
                <a:latin typeface="Eras Light ITC" panose="020B0402030504020804" pitchFamily="34" charset="0"/>
              </a:rPr>
              <a:t>	</a:t>
            </a:r>
            <a:r>
              <a:rPr lang="de-DE" sz="1400" u="sng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frauentraeume@celle.de</a:t>
            </a:r>
            <a:r>
              <a:rPr lang="de-DE" sz="1400" dirty="0" smtClean="0">
                <a:latin typeface="Eras Light ITC" panose="020B0402030504020804" pitchFamily="34" charset="0"/>
              </a:rPr>
              <a:t/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29229 Celle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endParaRPr lang="de-DE" sz="1400" dirty="0" smtClean="0">
              <a:latin typeface="Eras Light ITC" panose="020B0402030504020804" pitchFamily="34" charset="0"/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de-DE" sz="1800" b="1" dirty="0" smtClean="0">
                <a:latin typeface="Eras Light ITC" panose="020B0402030504020804" pitchFamily="34" charset="0"/>
              </a:rPr>
              <a:t>Projektleitung	</a:t>
            </a:r>
            <a:r>
              <a:rPr lang="de-DE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ras Light ITC" panose="020B0402030504020804" pitchFamily="34" charset="0"/>
              </a:rPr>
              <a:t> 	</a:t>
            </a: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Monika Rietze			</a:t>
            </a:r>
            <a:r>
              <a:rPr lang="de-DE" sz="1400" dirty="0" smtClean="0">
                <a:latin typeface="Eras Light ITC" panose="020B0402030504020804" pitchFamily="34" charset="0"/>
              </a:rPr>
              <a:t>05141 </a:t>
            </a:r>
            <a:r>
              <a:rPr lang="de-DE" sz="1400" dirty="0">
                <a:latin typeface="Eras Light ITC" panose="020B0402030504020804" pitchFamily="34" charset="0"/>
              </a:rPr>
              <a:t>/ 12 56 72</a:t>
            </a:r>
            <a:br>
              <a:rPr lang="de-DE" sz="1400" dirty="0">
                <a:latin typeface="Eras Light ITC" panose="020B0402030504020804" pitchFamily="34" charset="0"/>
              </a:rPr>
            </a:b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				</a:t>
            </a:r>
            <a:r>
              <a:rPr lang="de-DE" sz="1400" dirty="0" smtClean="0">
                <a:latin typeface="Eras Light ITC" panose="020B0402030504020804" pitchFamily="34" charset="0"/>
              </a:rPr>
              <a:t>Bildungsmanagerin Celler      	</a:t>
            </a:r>
            <a:r>
              <a:rPr lang="de-DE" sz="1400" u="sng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monika.rietze@celle.de </a:t>
            </a:r>
            <a:r>
              <a:rPr lang="de-DE" sz="1400" dirty="0" smtClean="0">
                <a:latin typeface="Eras Light ITC" panose="020B0402030504020804" pitchFamily="34" charset="0"/>
              </a:rPr>
              <a:t>	     						Zuwanderungsagentur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Hohe </a:t>
            </a:r>
            <a:r>
              <a:rPr lang="de-DE" sz="1400" dirty="0">
                <a:latin typeface="Eras Light ITC" panose="020B0402030504020804" pitchFamily="34" charset="0"/>
              </a:rPr>
              <a:t>Wende </a:t>
            </a:r>
            <a:r>
              <a:rPr lang="de-DE" sz="1400" dirty="0" smtClean="0">
                <a:latin typeface="Eras Light ITC" panose="020B0402030504020804" pitchFamily="34" charset="0"/>
              </a:rPr>
              <a:t>18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29223 Celle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endParaRPr lang="de-DE" sz="1400" dirty="0" smtClean="0">
              <a:latin typeface="Eras Light ITC" panose="020B0402030504020804" pitchFamily="34" charset="0"/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de-DE" sz="1800" b="1" dirty="0" smtClean="0">
                <a:latin typeface="Eras Light ITC" panose="020B0402030504020804" pitchFamily="34" charset="0"/>
              </a:rPr>
              <a:t>Kooperationspartnerin	</a:t>
            </a: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Dyana Mieske-Borchers	</a:t>
            </a:r>
            <a:r>
              <a:rPr lang="de-DE" sz="1400" b="1" dirty="0">
                <a:solidFill>
                  <a:srgbClr val="7030A0"/>
                </a:solidFill>
                <a:latin typeface="Eras Light ITC" panose="020B0402030504020804" pitchFamily="34" charset="0"/>
              </a:rPr>
              <a:t>	</a:t>
            </a:r>
            <a:r>
              <a:rPr lang="de-DE" sz="1400" b="1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	</a:t>
            </a:r>
            <a:r>
              <a:rPr lang="de-DE" sz="1400" dirty="0" smtClean="0">
                <a:latin typeface="Eras Light ITC" panose="020B0402030504020804" pitchFamily="34" charset="0"/>
              </a:rPr>
              <a:t>05141 / 961-162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800" b="1" dirty="0" smtClean="0">
                <a:latin typeface="Eras Light ITC" panose="020B0402030504020804" pitchFamily="34" charset="0"/>
              </a:rPr>
              <a:t>&amp; Referentin</a:t>
            </a:r>
            <a:r>
              <a:rPr lang="de-DE" sz="1400" b="1" dirty="0" smtClean="0">
                <a:latin typeface="Eras Light ITC" panose="020B0402030504020804" pitchFamily="34" charset="0"/>
              </a:rPr>
              <a:t>			</a:t>
            </a:r>
            <a:r>
              <a:rPr lang="de-DE" sz="1400" dirty="0" smtClean="0">
                <a:latin typeface="Eras Light ITC" panose="020B0402030504020804" pitchFamily="34" charset="0"/>
              </a:rPr>
              <a:t>Beauftragte für Chancengleichheit   	</a:t>
            </a:r>
            <a:r>
              <a:rPr lang="de-DE" sz="1400" u="sng" dirty="0" smtClean="0">
                <a:solidFill>
                  <a:srgbClr val="7030A0"/>
                </a:solidFill>
                <a:latin typeface="Eras Light ITC" panose="020B0402030504020804" pitchFamily="34" charset="0"/>
              </a:rPr>
              <a:t>dyana.mieske-borchers@jobcenter.ge.de</a:t>
            </a:r>
            <a:r>
              <a:rPr lang="de-DE" sz="1400" dirty="0" smtClean="0">
                <a:latin typeface="Eras Light ITC" panose="020B0402030504020804" pitchFamily="34" charset="0"/>
              </a:rPr>
              <a:t/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am Arbeitsmarkt (BCA)	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Jobcenter im Landkreis Celle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Georg-Wilhelm-Str. 14</a:t>
            </a:r>
            <a:br>
              <a:rPr lang="de-DE" sz="1400" dirty="0" smtClean="0">
                <a:latin typeface="Eras Light ITC" panose="020B0402030504020804" pitchFamily="34" charset="0"/>
              </a:rPr>
            </a:br>
            <a:r>
              <a:rPr lang="de-DE" sz="1400" dirty="0" smtClean="0">
                <a:latin typeface="Eras Light ITC" panose="020B0402030504020804" pitchFamily="34" charset="0"/>
              </a:rPr>
              <a:t>				29223 Celle</a:t>
            </a:r>
            <a:endParaRPr lang="de-DE" sz="1400" dirty="0">
              <a:latin typeface="Eras Light ITC" panose="020B0402030504020804" pitchFamily="34" charset="0"/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Begegnungszentrum für Frauen im Celler Stadtteil Vorwerk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5F09-6B04-4B0D-9F8B-EC97A20D13F7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9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PresentationFormat>Breitbild</PresentationFormat>
  <Paragraphs>70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Eras Light ITC</vt:lpstr>
      <vt:lpstr>Wingdings</vt:lpstr>
      <vt:lpstr>Wingdings 2</vt:lpstr>
      <vt:lpstr>Office</vt:lpstr>
      <vt:lpstr>1_Office</vt:lpstr>
      <vt:lpstr>PowerPoint-Präsentation</vt:lpstr>
      <vt:lpstr>PowerPoint-Präsentation</vt:lpstr>
      <vt:lpstr>Warum ein Begegnungszentrum …</vt:lpstr>
      <vt:lpstr>Wie alles begann …</vt:lpstr>
      <vt:lpstr> Was lange währt, wird endlich gut … </vt:lpstr>
      <vt:lpstr>Grundsätze unserer Arbeit</vt:lpstr>
      <vt:lpstr>Herausforderungen …  gilt es zu überwinden </vt:lpstr>
      <vt:lpstr> Unsere wiederkehrenden Angebote </vt:lpstr>
      <vt:lpstr> Unsere „einmaligen“ Veranstaltungen </vt:lpstr>
      <vt:lpstr>Vielen Dank für Ihre Aufmerksamkeit!</vt:lpstr>
    </vt:vector>
  </TitlesOfParts>
  <Company>Stadt Celle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Begegnungszentrum für Frauen im Celler Stadtteil Vorwerk</dc:title>
  <dc:creator>Rietze, Monika</dc:creator>
  <cp:lastModifiedBy>Mieske-Borchers Dyana</cp:lastModifiedBy>
  <cp:revision>84</cp:revision>
  <dcterms:created xsi:type="dcterms:W3CDTF">2019-06-13T15:35:58Z</dcterms:created>
  <dcterms:modified xsi:type="dcterms:W3CDTF">2019-06-19T15:33:48Z</dcterms:modified>
</cp:coreProperties>
</file>