
<file path=[Content_Types].xml><?xml version="1.0" encoding="utf-8"?>
<Types xmlns="http://schemas.openxmlformats.org/package/2006/content-types">
  <Default Extension="png" ContentType="image/png"/>
  <Default Extension="bin" ContentType="application/vnd.ms-office.vbaPro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customUI/images/BA_Logo.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c88175fd60964aa6" Type="http://schemas.microsoft.com/office/2006/relationships/ui/extensibility" Target="customUI/customUI.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69" r:id="rId2"/>
    <p:sldId id="263" r:id="rId3"/>
    <p:sldId id="270" r:id="rId4"/>
    <p:sldId id="271" r:id="rId5"/>
    <p:sldId id="272" r:id="rId6"/>
  </p:sldIdLst>
  <p:sldSz cx="9180513" cy="6883400"/>
  <p:notesSz cx="6797675" cy="9982200"/>
  <p:defaultTextStyle>
    <a:defPPr>
      <a:defRPr lang="de-DE"/>
    </a:defPPr>
    <a:lvl1pPr algn="l" rtl="0" fontAlgn="base">
      <a:lnSpc>
        <a:spcPct val="90000"/>
      </a:lnSpc>
      <a:spcBef>
        <a:spcPct val="50000"/>
      </a:spcBef>
      <a:spcAft>
        <a:spcPct val="0"/>
      </a:spcAft>
      <a:defRPr sz="2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20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20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20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54">
          <p15:clr>
            <a:srgbClr val="A4A3A4"/>
          </p15:clr>
        </p15:guide>
        <p15:guide id="2" orient="horz" pos="785">
          <p15:clr>
            <a:srgbClr val="A4A3A4"/>
          </p15:clr>
        </p15:guide>
        <p15:guide id="3" orient="horz">
          <p15:clr>
            <a:srgbClr val="A4A3A4"/>
          </p15:clr>
        </p15:guide>
        <p15:guide id="4" orient="horz" pos="4037">
          <p15:clr>
            <a:srgbClr val="A4A3A4"/>
          </p15:clr>
        </p15:guide>
        <p15:guide id="5" orient="horz" pos="172">
          <p15:clr>
            <a:srgbClr val="A4A3A4"/>
          </p15:clr>
        </p15:guide>
        <p15:guide id="6" pos="322">
          <p15:clr>
            <a:srgbClr val="A4A3A4"/>
          </p15:clr>
        </p15:guide>
        <p15:guide id="7" pos="5173">
          <p15:clr>
            <a:srgbClr val="A4A3A4"/>
          </p15:clr>
        </p15:guide>
      </p15:sldGuideLst>
    </p:ext>
    <p:ext uri="{2D200454-40CA-4A62-9FC3-DE9A4176ACB9}">
      <p15:notesGuideLst xmlns:p15="http://schemas.microsoft.com/office/powerpoint/2012/main">
        <p15:guide id="1" orient="horz" pos="3145">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lanasj"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AAAAA"/>
    <a:srgbClr val="787878"/>
    <a:srgbClr val="4F98A9"/>
    <a:srgbClr val="569FB0"/>
    <a:srgbClr val="80B7C4"/>
    <a:srgbClr val="ADADAD"/>
    <a:srgbClr val="C8C8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1856" autoAdjust="0"/>
  </p:normalViewPr>
  <p:slideViewPr>
    <p:cSldViewPr snapToGrid="0">
      <p:cViewPr varScale="1">
        <p:scale>
          <a:sx n="68" d="100"/>
          <a:sy n="68" d="100"/>
        </p:scale>
        <p:origin x="1614" y="78"/>
      </p:cViewPr>
      <p:guideLst>
        <p:guide orient="horz" pos="1054"/>
        <p:guide orient="horz" pos="785"/>
        <p:guide orient="horz"/>
        <p:guide orient="horz" pos="4037"/>
        <p:guide orient="horz" pos="172"/>
        <p:guide pos="322"/>
        <p:guide pos="5173"/>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73" d="100"/>
          <a:sy n="73" d="100"/>
        </p:scale>
        <p:origin x="-1464" y="-72"/>
      </p:cViewPr>
      <p:guideLst>
        <p:guide orient="horz" pos="3145"/>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06/relationships/vbaProject" Target="vbaProject.bin"/></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Arbeitsblat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err="1" smtClean="0"/>
              <a:t>Berufliche</a:t>
            </a:r>
            <a:r>
              <a:rPr lang="en-US" baseline="0" dirty="0" smtClean="0"/>
              <a:t> </a:t>
            </a:r>
            <a:r>
              <a:rPr lang="en-US" baseline="0" dirty="0" err="1" smtClean="0"/>
              <a:t>Qualifikation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bar"/>
        <c:grouping val="clustered"/>
        <c:varyColors val="0"/>
        <c:ser>
          <c:idx val="0"/>
          <c:order val="0"/>
          <c:tx>
            <c:strRef>
              <c:f>Tabelle1!$B$1</c:f>
              <c:strCache>
                <c:ptCount val="1"/>
                <c:pt idx="0">
                  <c:v>Anzahl der Kundinnen</c:v>
                </c:pt>
              </c:strCache>
            </c:strRef>
          </c:tx>
          <c:spPr>
            <a:solidFill>
              <a:schemeClr val="accent1"/>
            </a:solidFill>
            <a:ln>
              <a:noFill/>
            </a:ln>
            <a:effectLst/>
          </c:spPr>
          <c:invertIfNegative val="0"/>
          <c:cat>
            <c:strRef>
              <c:f>Tabelle1!$A$2:$A$8</c:f>
              <c:strCache>
                <c:ptCount val="7"/>
                <c:pt idx="0">
                  <c:v>Berufsausbildung mit Abschluss</c:v>
                </c:pt>
                <c:pt idx="1">
                  <c:v>Berufsausbildung ohne Abschluss</c:v>
                </c:pt>
                <c:pt idx="2">
                  <c:v>keine Berufsausbildung</c:v>
                </c:pt>
                <c:pt idx="3">
                  <c:v>Studium laufend</c:v>
                </c:pt>
                <c:pt idx="4">
                  <c:v>Studium mit Abschluss</c:v>
                </c:pt>
                <c:pt idx="5">
                  <c:v>Studium ohne Abschluss</c:v>
                </c:pt>
                <c:pt idx="6">
                  <c:v>keine Zuordnung möglich</c:v>
                </c:pt>
              </c:strCache>
            </c:strRef>
          </c:cat>
          <c:val>
            <c:numRef>
              <c:f>Tabelle1!$B$2:$B$8</c:f>
              <c:numCache>
                <c:formatCode>General</c:formatCode>
                <c:ptCount val="7"/>
                <c:pt idx="0">
                  <c:v>5</c:v>
                </c:pt>
                <c:pt idx="1">
                  <c:v>1</c:v>
                </c:pt>
                <c:pt idx="2">
                  <c:v>702</c:v>
                </c:pt>
                <c:pt idx="3">
                  <c:v>1</c:v>
                </c:pt>
                <c:pt idx="4">
                  <c:v>3</c:v>
                </c:pt>
                <c:pt idx="5">
                  <c:v>5</c:v>
                </c:pt>
                <c:pt idx="6">
                  <c:v>32</c:v>
                </c:pt>
              </c:numCache>
            </c:numRef>
          </c:val>
          <c:extLst>
            <c:ext xmlns:c16="http://schemas.microsoft.com/office/drawing/2014/chart" uri="{C3380CC4-5D6E-409C-BE32-E72D297353CC}">
              <c16:uniqueId val="{00000000-0D6C-4E1B-BC39-DE0DDAA78858}"/>
            </c:ext>
          </c:extLst>
        </c:ser>
        <c:dLbls>
          <c:showLegendKey val="0"/>
          <c:showVal val="0"/>
          <c:showCatName val="0"/>
          <c:showSerName val="0"/>
          <c:showPercent val="0"/>
          <c:showBubbleSize val="0"/>
        </c:dLbls>
        <c:gapWidth val="182"/>
        <c:axId val="266636152"/>
        <c:axId val="266636480"/>
      </c:barChart>
      <c:catAx>
        <c:axId val="2666361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66636480"/>
        <c:crosses val="autoZero"/>
        <c:auto val="1"/>
        <c:lblAlgn val="ctr"/>
        <c:lblOffset val="100"/>
        <c:noMultiLvlLbl val="0"/>
      </c:catAx>
      <c:valAx>
        <c:axId val="2666364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666361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2"/>
            <a:ext cx="2946400" cy="4984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88" y="2"/>
            <a:ext cx="2946400" cy="498475"/>
          </a:xfrm>
          <a:prstGeom prst="rect">
            <a:avLst/>
          </a:prstGeom>
        </p:spPr>
        <p:txBody>
          <a:bodyPr vert="horz" lIns="91440" tIns="45720" rIns="91440" bIns="45720" rtlCol="0"/>
          <a:lstStyle>
            <a:lvl1pPr algn="r">
              <a:defRPr sz="1200"/>
            </a:lvl1pPr>
          </a:lstStyle>
          <a:p>
            <a:fld id="{7C967404-156E-47EB-9877-E087AC5685E3}" type="datetimeFigureOut">
              <a:rPr lang="de-DE" smtClean="0"/>
              <a:pPr/>
              <a:t>18.06.2019</a:t>
            </a:fld>
            <a:endParaRPr lang="de-DE"/>
          </a:p>
        </p:txBody>
      </p:sp>
      <p:sp>
        <p:nvSpPr>
          <p:cNvPr id="4" name="Fußzeilenplatzhalter 3"/>
          <p:cNvSpPr>
            <a:spLocks noGrp="1"/>
          </p:cNvSpPr>
          <p:nvPr>
            <p:ph type="ftr" sz="quarter" idx="2"/>
          </p:nvPr>
        </p:nvSpPr>
        <p:spPr>
          <a:xfrm>
            <a:off x="0" y="9482139"/>
            <a:ext cx="2946400" cy="49847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88" y="9482139"/>
            <a:ext cx="2946400" cy="498475"/>
          </a:xfrm>
          <a:prstGeom prst="rect">
            <a:avLst/>
          </a:prstGeom>
        </p:spPr>
        <p:txBody>
          <a:bodyPr vert="horz" lIns="91440" tIns="45720" rIns="91440" bIns="45720" rtlCol="0" anchor="b"/>
          <a:lstStyle>
            <a:lvl1pPr algn="r">
              <a:defRPr sz="1200"/>
            </a:lvl1pPr>
          </a:lstStyle>
          <a:p>
            <a:fld id="{1D7242E3-06F1-4C75-A171-9FD46FAE3E85}" type="slidenum">
              <a:rPr lang="de-DE" smtClean="0"/>
              <a:pPr/>
              <a:t>‹Nr.›</a:t>
            </a:fld>
            <a:endParaRPr lang="de-DE"/>
          </a:p>
        </p:txBody>
      </p:sp>
    </p:spTree>
    <p:extLst>
      <p:ext uri="{BB962C8B-B14F-4D97-AF65-F5344CB8AC3E}">
        <p14:creationId xmlns:p14="http://schemas.microsoft.com/office/powerpoint/2010/main" val="231019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1"/>
            <a:ext cx="2946400"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de-DE"/>
          </a:p>
        </p:txBody>
      </p:sp>
      <p:sp>
        <p:nvSpPr>
          <p:cNvPr id="108547" name="Rectangle 3"/>
          <p:cNvSpPr>
            <a:spLocks noGrp="1" noChangeArrowheads="1"/>
          </p:cNvSpPr>
          <p:nvPr>
            <p:ph type="dt" idx="1"/>
          </p:nvPr>
        </p:nvSpPr>
        <p:spPr bwMode="auto">
          <a:xfrm>
            <a:off x="3849688" y="1"/>
            <a:ext cx="2946400"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de-DE"/>
          </a:p>
        </p:txBody>
      </p:sp>
      <p:sp>
        <p:nvSpPr>
          <p:cNvPr id="108548" name="Rectangle 4"/>
          <p:cNvSpPr>
            <a:spLocks noGrp="1" noRot="1" noChangeAspect="1" noChangeArrowheads="1" noTextEdit="1"/>
          </p:cNvSpPr>
          <p:nvPr>
            <p:ph type="sldImg" idx="2"/>
          </p:nvPr>
        </p:nvSpPr>
        <p:spPr bwMode="auto">
          <a:xfrm>
            <a:off x="903288" y="747713"/>
            <a:ext cx="4992687" cy="3744912"/>
          </a:xfrm>
          <a:prstGeom prst="rect">
            <a:avLst/>
          </a:prstGeom>
          <a:noFill/>
          <a:ln w="9525">
            <a:solidFill>
              <a:srgbClr val="000000"/>
            </a:solidFill>
            <a:miter lim="800000"/>
            <a:headEnd/>
            <a:tailEnd/>
          </a:ln>
          <a:effectLst/>
        </p:spPr>
      </p:sp>
      <p:sp>
        <p:nvSpPr>
          <p:cNvPr id="108549" name="Rectangle 5"/>
          <p:cNvSpPr>
            <a:spLocks noGrp="1" noChangeArrowheads="1"/>
          </p:cNvSpPr>
          <p:nvPr>
            <p:ph type="body" sz="quarter" idx="3"/>
          </p:nvPr>
        </p:nvSpPr>
        <p:spPr bwMode="auto">
          <a:xfrm>
            <a:off x="681038" y="4741864"/>
            <a:ext cx="5435600" cy="44910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p>
        </p:txBody>
      </p:sp>
      <p:sp>
        <p:nvSpPr>
          <p:cNvPr id="108550" name="Rectangle 6"/>
          <p:cNvSpPr>
            <a:spLocks noGrp="1" noChangeArrowheads="1"/>
          </p:cNvSpPr>
          <p:nvPr>
            <p:ph type="ftr" sz="quarter" idx="4"/>
          </p:nvPr>
        </p:nvSpPr>
        <p:spPr bwMode="auto">
          <a:xfrm>
            <a:off x="0" y="9480552"/>
            <a:ext cx="2946400"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de-DE"/>
          </a:p>
        </p:txBody>
      </p:sp>
      <p:sp>
        <p:nvSpPr>
          <p:cNvPr id="108551" name="Rectangle 7"/>
          <p:cNvSpPr>
            <a:spLocks noGrp="1" noChangeArrowheads="1"/>
          </p:cNvSpPr>
          <p:nvPr>
            <p:ph type="sldNum" sz="quarter" idx="5"/>
          </p:nvPr>
        </p:nvSpPr>
        <p:spPr bwMode="auto">
          <a:xfrm>
            <a:off x="3849688" y="9480552"/>
            <a:ext cx="2946400"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835149F0-327F-4C26-9CE6-1E2E8A201C4A}" type="slidenum">
              <a:rPr lang="de-DE"/>
              <a:pPr/>
              <a:t>‹Nr.›</a:t>
            </a:fld>
            <a:endParaRPr lang="de-DE"/>
          </a:p>
        </p:txBody>
      </p:sp>
    </p:spTree>
    <p:extLst>
      <p:ext uri="{BB962C8B-B14F-4D97-AF65-F5344CB8AC3E}">
        <p14:creationId xmlns:p14="http://schemas.microsoft.com/office/powerpoint/2010/main" val="1630835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640475-CBD1-4F03-AD26-E42214B00BB2}" type="slidenum">
              <a:rPr lang="de-DE"/>
              <a:pPr/>
              <a:t>1</a:t>
            </a:fld>
            <a:endParaRPr lang="de-DE"/>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pPr lvl="1"/>
            <a:r>
              <a:rPr lang="de-DE" dirty="0"/>
              <a:t>Nutzungshinweise:</a:t>
            </a:r>
          </a:p>
          <a:p>
            <a:pPr lvl="1"/>
            <a:endParaRPr lang="de-DE" dirty="0"/>
          </a:p>
          <a:p>
            <a:pPr lvl="1"/>
            <a:r>
              <a:rPr lang="de-DE" dirty="0"/>
              <a:t>Bitte Hinweise an den einzelnen Folien beachten. </a:t>
            </a:r>
          </a:p>
          <a:p>
            <a:pPr lvl="1"/>
            <a:endParaRPr lang="de-DE" dirty="0"/>
          </a:p>
          <a:p>
            <a:pPr lvl="1">
              <a:spcBef>
                <a:spcPct val="0"/>
              </a:spcBef>
            </a:pPr>
            <a:r>
              <a:rPr lang="de-DE" dirty="0">
                <a:solidFill>
                  <a:srgbClr val="E2001A"/>
                </a:solidFill>
              </a:rPr>
              <a:t>RGB-Wert BA-Rot: R226 G0 B26</a:t>
            </a:r>
          </a:p>
          <a:p>
            <a:pPr lvl="1"/>
            <a:endParaRPr lang="de-DE" dirty="0"/>
          </a:p>
          <a:p>
            <a:pPr lvl="1"/>
            <a:r>
              <a:rPr lang="de-DE" dirty="0"/>
              <a:t>Das Rahmen-Layout kann bis max. DIN A1 ausgedruckt werden.</a:t>
            </a:r>
          </a:p>
        </p:txBody>
      </p:sp>
    </p:spTree>
    <p:extLst>
      <p:ext uri="{BB962C8B-B14F-4D97-AF65-F5344CB8AC3E}">
        <p14:creationId xmlns:p14="http://schemas.microsoft.com/office/powerpoint/2010/main" val="1684702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34C64F-EF3D-4049-A40B-C27B7E94EF8C}" type="slidenum">
              <a:rPr lang="de-DE"/>
              <a:pPr/>
              <a:t>2</a:t>
            </a:fld>
            <a:endParaRPr lang="de-DE"/>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pPr marL="685800" lvl="1" indent="-228600">
              <a:spcBef>
                <a:spcPct val="0"/>
              </a:spcBef>
            </a:pPr>
            <a:r>
              <a:rPr lang="de-DE"/>
              <a:t>Nutzungshinweise zur Inhaltsfolie</a:t>
            </a:r>
            <a:r>
              <a:rPr lang="de-DE" smtClean="0"/>
              <a:t>:</a:t>
            </a:r>
          </a:p>
          <a:p>
            <a:pPr marL="685800" lvl="1" indent="-228600">
              <a:spcBef>
                <a:spcPct val="0"/>
              </a:spcBef>
            </a:pPr>
            <a:endParaRPr lang="de-DE" b="0" smtClean="0"/>
          </a:p>
          <a:p>
            <a:pPr marL="685800" lvl="1" indent="-228600">
              <a:spcBef>
                <a:spcPct val="0"/>
              </a:spcBef>
            </a:pPr>
            <a:r>
              <a:rPr lang="de-DE" b="0" smtClean="0"/>
              <a:t>Bei Präsentationsfolien die Textmenge möglichst klein halten.</a:t>
            </a:r>
            <a:r>
              <a:rPr lang="de-DE" b="0" baseline="0" smtClean="0"/>
              <a:t> Präsentationen sind in der Regel keine Lesevorträge. </a:t>
            </a:r>
          </a:p>
          <a:p>
            <a:pPr marL="685800" lvl="1" indent="-228600">
              <a:spcBef>
                <a:spcPct val="0"/>
              </a:spcBef>
            </a:pPr>
            <a:r>
              <a:rPr lang="de-DE" b="0" baseline="0" smtClean="0"/>
              <a:t>Richtlinie: max. 6 Aufzählungspunkte pro Folie</a:t>
            </a:r>
          </a:p>
          <a:p>
            <a:pPr marL="685800" lvl="1" indent="-228600">
              <a:spcBef>
                <a:spcPct val="0"/>
              </a:spcBef>
            </a:pPr>
            <a:r>
              <a:rPr lang="de-DE" b="0" baseline="0" smtClean="0"/>
              <a:t>Möglichst mit Diagrammen, Grafiken und Bildern arbeiten.</a:t>
            </a:r>
            <a:endParaRPr lang="de-DE" b="0"/>
          </a:p>
          <a:p>
            <a:pPr marL="685800" lvl="1" indent="-228600">
              <a:spcBef>
                <a:spcPct val="0"/>
              </a:spcBef>
            </a:pPr>
            <a:endParaRPr lang="de-DE" b="1"/>
          </a:p>
          <a:p>
            <a:pPr marL="685800" lvl="1" indent="-228600">
              <a:spcBef>
                <a:spcPct val="0"/>
              </a:spcBef>
            </a:pPr>
            <a:r>
              <a:rPr lang="de-DE" b="1"/>
              <a:t>Rahmen-Layout und Satzspiegel:</a:t>
            </a:r>
          </a:p>
          <a:p>
            <a:pPr marL="685800" lvl="1" indent="-228600">
              <a:spcBef>
                <a:spcPct val="0"/>
              </a:spcBef>
            </a:pPr>
            <a:r>
              <a:rPr lang="de-DE"/>
              <a:t>Rahmen-Layout (Kopf-, Fuß- und Inhaltsbereich) nicht abänderbar.</a:t>
            </a:r>
          </a:p>
          <a:p>
            <a:pPr marL="685800" lvl="1" indent="-228600">
              <a:spcBef>
                <a:spcPct val="0"/>
              </a:spcBef>
            </a:pPr>
            <a:r>
              <a:rPr lang="de-DE"/>
              <a:t>Der Satzspiegel ist der Raum, in welchem der Inhalt stehen darf. Das betrifft Texte, Bilder, Grafiken und Diagramme. Ausnahme von der Regel sind ggf. detailreiche Tabellen und Diagramme. </a:t>
            </a:r>
          </a:p>
          <a:p>
            <a:pPr marL="685800" lvl="1" indent="-228600">
              <a:spcBef>
                <a:spcPct val="0"/>
              </a:spcBef>
            </a:pPr>
            <a:r>
              <a:rPr lang="de-DE"/>
              <a:t>Satzspiegel sichtbar machen: [</a:t>
            </a:r>
            <a:r>
              <a:rPr lang="de-DE" smtClean="0"/>
              <a:t>Menüreiter „Start“ &gt; Zeichnung &gt; Anordnen &gt; Ausrichten &gt; Rastereinstellungen &gt; Zeichnungslinien auf dem Bildschirm anzeigen]</a:t>
            </a:r>
            <a:endParaRPr lang="de-DE"/>
          </a:p>
          <a:p>
            <a:pPr marL="685800" lvl="1" indent="-228600">
              <a:spcBef>
                <a:spcPct val="0"/>
              </a:spcBef>
            </a:pPr>
            <a:r>
              <a:rPr lang="de-DE"/>
              <a:t>Spalten oder ein typografisches Gestaltungsraster werden nicht vorgegeben.</a:t>
            </a:r>
          </a:p>
          <a:p>
            <a:pPr marL="685800" lvl="1" indent="-228600">
              <a:spcBef>
                <a:spcPct val="0"/>
              </a:spcBef>
            </a:pPr>
            <a:endParaRPr lang="de-DE"/>
          </a:p>
          <a:p>
            <a:pPr marL="685800" lvl="1" indent="-228600">
              <a:spcBef>
                <a:spcPct val="0"/>
              </a:spcBef>
            </a:pPr>
            <a:r>
              <a:rPr lang="de-DE" b="1"/>
              <a:t>Kopfbalken: </a:t>
            </a:r>
            <a:br>
              <a:rPr lang="de-DE" b="1"/>
            </a:br>
            <a:r>
              <a:rPr lang="de-DE"/>
              <a:t>Bleibt leer; keine Beschriftung.</a:t>
            </a:r>
          </a:p>
          <a:p>
            <a:pPr marL="685800" lvl="1" indent="-228600">
              <a:spcBef>
                <a:spcPct val="0"/>
              </a:spcBef>
            </a:pPr>
            <a:endParaRPr lang="de-DE"/>
          </a:p>
          <a:p>
            <a:pPr marL="685800" lvl="1" indent="-228600">
              <a:spcBef>
                <a:spcPct val="0"/>
              </a:spcBef>
            </a:pPr>
            <a:r>
              <a:rPr lang="de-DE" b="1"/>
              <a:t>Überschrift: </a:t>
            </a:r>
            <a:endParaRPr lang="de-DE"/>
          </a:p>
          <a:p>
            <a:pPr marL="685800" lvl="1" indent="-228600">
              <a:spcBef>
                <a:spcPct val="0"/>
              </a:spcBef>
            </a:pPr>
            <a:r>
              <a:rPr lang="de-DE"/>
              <a:t>Typografie (im Textrahmen bereits voreingestellt): </a:t>
            </a:r>
            <a:br>
              <a:rPr lang="de-DE"/>
            </a:br>
            <a:r>
              <a:rPr lang="de-DE"/>
              <a:t>Arial Fett -- 24pt -- Schwarz -- 1 bis 2 Zeilen, vertikal von unten beginnend -- Zeilenabstand: 0,9 – linksbündig</a:t>
            </a:r>
          </a:p>
          <a:p>
            <a:pPr marL="685800" lvl="1" indent="-228600">
              <a:spcBef>
                <a:spcPct val="0"/>
              </a:spcBef>
            </a:pPr>
            <a:r>
              <a:rPr lang="de-DE"/>
              <a:t>Alternative Schriftgröße bei großer Textmenge:</a:t>
            </a:r>
          </a:p>
          <a:p>
            <a:pPr marL="685800" lvl="1" indent="-228600">
              <a:spcBef>
                <a:spcPct val="0"/>
              </a:spcBef>
            </a:pPr>
            <a:r>
              <a:rPr lang="de-DE"/>
              <a:t>Arial Fett -- 21pt -- Schwarz -- 1 bis 2 Zeilen, vertikal von unten beginnend -- Zeilenabstand: 0,9 – linksbündig</a:t>
            </a:r>
          </a:p>
          <a:p>
            <a:pPr marL="685800" lvl="1" indent="-228600">
              <a:spcBef>
                <a:spcPct val="0"/>
              </a:spcBef>
            </a:pPr>
            <a:r>
              <a:rPr lang="de-DE"/>
              <a:t>Hinweis: Die Standard-Überschriftsgröße ist 24 pt. Eine Überschrift sollte kurz und prägnant formuliert sein (Schlagzeile). Bei begründet großen Textmengen kann auf die Schriftgröße 21 pt ausgewichen werden. Es ist ausschließlich eine Überschriftsgröße für die komplette Präsentation einzusetzen (nicht nur für die Einzelfolie).</a:t>
            </a:r>
          </a:p>
          <a:p>
            <a:pPr marL="685800" lvl="1" indent="-228600">
              <a:spcBef>
                <a:spcPct val="0"/>
              </a:spcBef>
            </a:pPr>
            <a:r>
              <a:rPr lang="de-DE"/>
              <a:t>Linie: 1,5pt -- BA-Rot</a:t>
            </a:r>
          </a:p>
          <a:p>
            <a:pPr marL="685800" lvl="1" indent="-228600">
              <a:spcBef>
                <a:spcPct val="0"/>
              </a:spcBef>
            </a:pPr>
            <a:endParaRPr lang="de-DE"/>
          </a:p>
          <a:p>
            <a:pPr marL="685800" lvl="1" indent="-228600">
              <a:spcBef>
                <a:spcPct val="0"/>
              </a:spcBef>
            </a:pPr>
            <a:r>
              <a:rPr lang="de-DE" b="1"/>
              <a:t>Fließtext Inhaltsbereich</a:t>
            </a:r>
            <a:endParaRPr lang="de-DE" sz="500" b="1"/>
          </a:p>
          <a:p>
            <a:pPr marL="685800" lvl="1" indent="-228600">
              <a:spcBef>
                <a:spcPct val="0"/>
              </a:spcBef>
            </a:pPr>
            <a:r>
              <a:rPr lang="de-DE"/>
              <a:t>Typografie (im Textrahmen bereits voreingestellt): </a:t>
            </a:r>
            <a:br>
              <a:rPr lang="de-DE"/>
            </a:br>
            <a:r>
              <a:rPr lang="de-DE"/>
              <a:t>Arial -- 20pt -- Schwarz -- max. 17 Zeilen, vertikal von oben beginnend -- Zeilenabstand: 0,9 -- Absatzabstand: </a:t>
            </a:r>
            <a:r>
              <a:rPr lang="de-DE" smtClean="0"/>
              <a:t>12</a:t>
            </a:r>
            <a:r>
              <a:rPr lang="de-DE" baseline="0" smtClean="0"/>
              <a:t> pt</a:t>
            </a:r>
            <a:r>
              <a:rPr lang="de-DE" smtClean="0"/>
              <a:t> </a:t>
            </a:r>
            <a:r>
              <a:rPr lang="de-DE"/>
              <a:t>– linksbündig</a:t>
            </a:r>
          </a:p>
          <a:p>
            <a:pPr marL="685800" lvl="1" indent="-228600">
              <a:spcBef>
                <a:spcPct val="0"/>
              </a:spcBef>
            </a:pPr>
            <a:r>
              <a:rPr lang="de-DE"/>
              <a:t>Hinweis: Bei einem Vortrag sollte sparsam mit Textmengen umgegangen werden.</a:t>
            </a:r>
          </a:p>
          <a:p>
            <a:pPr marL="685800" lvl="1" indent="-228600">
              <a:spcBef>
                <a:spcPct val="0"/>
              </a:spcBef>
            </a:pPr>
            <a:endParaRPr lang="de-DE"/>
          </a:p>
          <a:p>
            <a:pPr marL="685800" lvl="1" indent="-228600">
              <a:spcBef>
                <a:spcPct val="0"/>
              </a:spcBef>
            </a:pPr>
            <a:endParaRPr lang="de-DE"/>
          </a:p>
          <a:p>
            <a:pPr marL="685800" lvl="1" indent="-228600">
              <a:spcBef>
                <a:spcPct val="0"/>
              </a:spcBef>
            </a:pPr>
            <a:r>
              <a:rPr lang="de-DE" b="1"/>
              <a:t>Aufzählungspunkte (Bullets)</a:t>
            </a:r>
            <a:endParaRPr lang="de-DE" sz="500" b="1"/>
          </a:p>
          <a:p>
            <a:pPr marL="685800" lvl="1" indent="-228600">
              <a:spcBef>
                <a:spcPct val="0"/>
              </a:spcBef>
            </a:pPr>
            <a:r>
              <a:rPr lang="de-DE"/>
              <a:t>Typografie (im Textrahmen bereits voreingestellt): </a:t>
            </a:r>
            <a:br>
              <a:rPr lang="de-DE"/>
            </a:br>
            <a:endParaRPr lang="de-DE"/>
          </a:p>
          <a:p>
            <a:pPr marL="685800" lvl="1" indent="-228600">
              <a:spcBef>
                <a:spcPct val="0"/>
              </a:spcBef>
            </a:pPr>
            <a:r>
              <a:rPr lang="de-DE"/>
              <a:t>Erste Gliederungsebene – aufbauend auf der Typografie des Fließtexts: </a:t>
            </a:r>
            <a:br>
              <a:rPr lang="de-DE"/>
            </a:br>
            <a:r>
              <a:rPr lang="de-DE"/>
              <a:t>Aufzählungspunkt: rot/graues Quadrat mit Seitengröße in Höhe eines Kleinbuchstabens.</a:t>
            </a:r>
            <a:br>
              <a:rPr lang="de-DE"/>
            </a:br>
            <a:r>
              <a:rPr lang="de-DE"/>
              <a:t>Arial -- 20pt -- Schwarz -- Zeilenabstand: 0,9 -- Absatzabstand</a:t>
            </a:r>
            <a:r>
              <a:rPr lang="de-DE" smtClean="0"/>
              <a:t>: 12 pt – </a:t>
            </a:r>
            <a:r>
              <a:rPr lang="de-DE"/>
              <a:t>linksbündig</a:t>
            </a:r>
          </a:p>
          <a:p>
            <a:pPr marL="685800" lvl="1" indent="-228600">
              <a:spcBef>
                <a:spcPct val="0"/>
              </a:spcBef>
              <a:buFontTx/>
              <a:buAutoNum type="arabicPeriod"/>
            </a:pPr>
            <a:endParaRPr lang="de-DE"/>
          </a:p>
          <a:p>
            <a:pPr marL="685800" lvl="1" indent="-228600">
              <a:spcBef>
                <a:spcPct val="0"/>
              </a:spcBef>
            </a:pPr>
            <a:r>
              <a:rPr lang="de-DE"/>
              <a:t>Zweite Gliederungsebene : </a:t>
            </a:r>
            <a:br>
              <a:rPr lang="de-DE"/>
            </a:br>
            <a:r>
              <a:rPr lang="de-DE"/>
              <a:t>Aufzählungspunkt: graues Quadrat (R150 – G150 – B150); Größe: 100%</a:t>
            </a:r>
            <a:br>
              <a:rPr lang="de-DE"/>
            </a:br>
            <a:r>
              <a:rPr lang="de-DE"/>
              <a:t>Arial -- 17pt -- Schwarz -- Zeilenabstand: </a:t>
            </a:r>
            <a:r>
              <a:rPr lang="de-DE" smtClean="0"/>
              <a:t>1 (einfach) </a:t>
            </a:r>
            <a:r>
              <a:rPr lang="de-DE"/>
              <a:t>-- Absatzabstand: </a:t>
            </a:r>
            <a:r>
              <a:rPr lang="de-DE" smtClean="0"/>
              <a:t>4 pt </a:t>
            </a:r>
            <a:r>
              <a:rPr lang="de-DE"/>
              <a:t>– linksbündig</a:t>
            </a:r>
          </a:p>
          <a:p>
            <a:pPr marL="685800" lvl="1" indent="-228600">
              <a:spcBef>
                <a:spcPct val="0"/>
              </a:spcBef>
            </a:pPr>
            <a:endParaRPr lang="de-DE"/>
          </a:p>
          <a:p>
            <a:pPr marL="685800" lvl="1" indent="-228600">
              <a:spcBef>
                <a:spcPct val="0"/>
              </a:spcBef>
            </a:pPr>
            <a:r>
              <a:rPr lang="de-DE"/>
              <a:t>Dritte Gliederungsebene : </a:t>
            </a:r>
            <a:br>
              <a:rPr lang="de-DE"/>
            </a:br>
            <a:r>
              <a:rPr lang="de-DE"/>
              <a:t>Aufzählungspunkt: graues Quadrat (R150 – G150 – B150) in 100%</a:t>
            </a:r>
            <a:br>
              <a:rPr lang="de-DE"/>
            </a:br>
            <a:r>
              <a:rPr lang="de-DE"/>
              <a:t>Arial -- 14pt -- Schwarz -- Zeilenabstand: </a:t>
            </a:r>
            <a:r>
              <a:rPr lang="de-DE" smtClean="0"/>
              <a:t>1 (einfach) </a:t>
            </a:r>
            <a:r>
              <a:rPr lang="de-DE"/>
              <a:t>-- Absatzabstand: </a:t>
            </a:r>
            <a:r>
              <a:rPr lang="de-DE" smtClean="0"/>
              <a:t>4 pt </a:t>
            </a:r>
            <a:r>
              <a:rPr lang="de-DE"/>
              <a:t>– linksbündig</a:t>
            </a:r>
          </a:p>
          <a:p>
            <a:pPr marL="685800" lvl="1" indent="-228600">
              <a:spcBef>
                <a:spcPct val="0"/>
              </a:spcBef>
              <a:buFontTx/>
              <a:buAutoNum type="arabicPeriod"/>
            </a:pPr>
            <a:endParaRPr lang="de-DE"/>
          </a:p>
          <a:p>
            <a:pPr marL="685800" lvl="1" indent="-228600">
              <a:spcBef>
                <a:spcPct val="0"/>
              </a:spcBef>
            </a:pPr>
            <a:r>
              <a:rPr lang="de-DE"/>
              <a:t>Hinweis: Maximal 6 Punkte. Möglichst bis zur zweiten Ebene auskommen.</a:t>
            </a:r>
          </a:p>
          <a:p>
            <a:pPr marL="685800" lvl="1" indent="-228600">
              <a:spcBef>
                <a:spcPct val="0"/>
              </a:spcBef>
            </a:pPr>
            <a:endParaRPr lang="de-DE"/>
          </a:p>
          <a:p>
            <a:pPr marL="685800" lvl="1" indent="-228600">
              <a:spcBef>
                <a:spcPct val="0"/>
              </a:spcBef>
            </a:pPr>
            <a:endParaRPr lang="de-DE"/>
          </a:p>
          <a:p>
            <a:pPr marL="685800" lvl="1" indent="-228600">
              <a:spcBef>
                <a:spcPct val="0"/>
              </a:spcBef>
            </a:pPr>
            <a:r>
              <a:rPr lang="de-DE" b="1"/>
              <a:t>Fußzeile</a:t>
            </a:r>
          </a:p>
          <a:p>
            <a:pPr marL="685800" lvl="1" indent="-228600">
              <a:spcBef>
                <a:spcPct val="0"/>
              </a:spcBef>
            </a:pPr>
            <a:r>
              <a:rPr lang="de-DE"/>
              <a:t>Individuell betexten unter [Menü &gt; </a:t>
            </a:r>
            <a:r>
              <a:rPr lang="de-DE" smtClean="0"/>
              <a:t>Einfügen </a:t>
            </a:r>
            <a:r>
              <a:rPr lang="de-DE"/>
              <a:t>&gt; Kopf und Fußzeile].</a:t>
            </a:r>
          </a:p>
          <a:p>
            <a:pPr marL="685800" lvl="1" indent="-228600">
              <a:spcBef>
                <a:spcPct val="0"/>
              </a:spcBef>
            </a:pPr>
            <a:r>
              <a:rPr lang="de-DE"/>
              <a:t>Ausnahme: Kapitelsetzung: Muss händisch bei jeder Folie angepasst werden. Die erste (schwarze) Zahl gibt den Kapitelstandort der Folie an, die zweite (graue) Zahl orientiert bezüglich der Gesamtzahl der Kapitel. Die Kapitelangabe erfolgt zur </a:t>
            </a:r>
            <a:r>
              <a:rPr lang="de-DE" smtClean="0"/>
              <a:t>Orientierung des Standorts  </a:t>
            </a:r>
            <a:r>
              <a:rPr lang="de-DE"/>
              <a:t>innerhalb der Präsentation. Sie kann auch entfallen.</a:t>
            </a:r>
          </a:p>
          <a:p>
            <a:pPr marL="685800" lvl="1" indent="-228600">
              <a:spcBef>
                <a:spcPct val="0"/>
              </a:spcBef>
            </a:pPr>
            <a:r>
              <a:rPr lang="de-DE"/>
              <a:t>Die Angaben im Fußbereich werden empfohlen. Sie können sich jedoch fallweise unterscheiden.</a:t>
            </a:r>
          </a:p>
          <a:p>
            <a:pPr marL="685800" lvl="1" indent="-228600">
              <a:spcBef>
                <a:spcPct val="0"/>
              </a:spcBef>
            </a:pPr>
            <a:r>
              <a:rPr lang="de-DE"/>
              <a:t>Die Seitenzahl wird automatisch gesetzt.</a:t>
            </a:r>
          </a:p>
          <a:p>
            <a:pPr marL="685800" lvl="1" indent="-228600">
              <a:spcBef>
                <a:spcPct val="0"/>
              </a:spcBef>
            </a:pPr>
            <a:endParaRPr lang="de-DE"/>
          </a:p>
          <a:p>
            <a:pPr marL="685800" lvl="1" indent="-228600">
              <a:spcBef>
                <a:spcPct val="0"/>
              </a:spcBef>
            </a:pPr>
            <a:endParaRPr lang="de-DE"/>
          </a:p>
          <a:p>
            <a:pPr marL="685800" lvl="1" indent="-228600">
              <a:spcBef>
                <a:spcPct val="0"/>
              </a:spcBef>
            </a:pPr>
            <a:r>
              <a:rPr lang="de-DE" b="1">
                <a:solidFill>
                  <a:srgbClr val="E2001A"/>
                </a:solidFill>
              </a:rPr>
              <a:t>RGB-Wert BA-Rot: R226 G0 B26</a:t>
            </a:r>
          </a:p>
          <a:p>
            <a:pPr marL="685800" lvl="1" indent="-228600">
              <a:spcBef>
                <a:spcPct val="0"/>
              </a:spcBef>
            </a:pPr>
            <a:endParaRPr lang="de-DE" b="1">
              <a:solidFill>
                <a:srgbClr val="E2001A"/>
              </a:solidFill>
            </a:endParaRPr>
          </a:p>
          <a:p>
            <a:pPr marL="228600" indent="-228600"/>
            <a:endParaRPr lang="de-DE"/>
          </a:p>
        </p:txBody>
      </p:sp>
    </p:spTree>
    <p:extLst>
      <p:ext uri="{BB962C8B-B14F-4D97-AF65-F5344CB8AC3E}">
        <p14:creationId xmlns:p14="http://schemas.microsoft.com/office/powerpoint/2010/main" val="1258324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8975" y="2138363"/>
            <a:ext cx="7802563" cy="1474787"/>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6363" y="3900488"/>
            <a:ext cx="6427787" cy="17589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58788" y="1727200"/>
            <a:ext cx="8262937" cy="4421188"/>
          </a:xfrm>
          <a:prstGeom prst="rect">
            <a:avLst/>
          </a:prstGeo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29379" name="Rectangle 3"/>
          <p:cNvSpPr>
            <a:spLocks noChangeArrowheads="1"/>
          </p:cNvSpPr>
          <p:nvPr userDrawn="1"/>
        </p:nvSpPr>
        <p:spPr bwMode="auto">
          <a:xfrm>
            <a:off x="0" y="1485900"/>
            <a:ext cx="9180513" cy="4141788"/>
          </a:xfrm>
          <a:prstGeom prst="rect">
            <a:avLst/>
          </a:prstGeom>
          <a:noFill/>
          <a:ln w="9525">
            <a:noFill/>
            <a:miter lim="800000"/>
            <a:headEnd/>
            <a:tailEnd/>
          </a:ln>
          <a:effectLst/>
        </p:spPr>
        <p:txBody>
          <a:bodyPr wrap="none" anchor="ctr"/>
          <a:lstStyle/>
          <a:p>
            <a:endParaRPr lang="de-DE"/>
          </a:p>
        </p:txBody>
      </p:sp>
      <p:sp>
        <p:nvSpPr>
          <p:cNvPr id="229380" name="Rectangle 4"/>
          <p:cNvSpPr>
            <a:spLocks noChangeArrowheads="1"/>
          </p:cNvSpPr>
          <p:nvPr userDrawn="1"/>
        </p:nvSpPr>
        <p:spPr bwMode="auto">
          <a:xfrm>
            <a:off x="3797315" y="1"/>
            <a:ext cx="2844786" cy="1472613"/>
          </a:xfrm>
          <a:prstGeom prst="rect">
            <a:avLst/>
          </a:prstGeom>
          <a:solidFill>
            <a:srgbClr val="0070C0"/>
          </a:solidFill>
          <a:ln w="9525" algn="ctr">
            <a:noFill/>
            <a:miter lim="800000"/>
            <a:headEnd/>
            <a:tailEnd/>
          </a:ln>
          <a:effectLst/>
        </p:spPr>
        <p:txBody>
          <a:bodyPr wrap="square" anchor="ctr">
            <a:spAutoFit/>
          </a:bodyPr>
          <a:lstStyle/>
          <a:p>
            <a:endParaRPr lang="de-DE" dirty="0"/>
          </a:p>
        </p:txBody>
      </p:sp>
      <p:sp>
        <p:nvSpPr>
          <p:cNvPr id="229381" name="Line 5"/>
          <p:cNvSpPr>
            <a:spLocks noChangeShapeType="1"/>
          </p:cNvSpPr>
          <p:nvPr userDrawn="1"/>
        </p:nvSpPr>
        <p:spPr bwMode="auto">
          <a:xfrm>
            <a:off x="0" y="1193800"/>
            <a:ext cx="6913563" cy="0"/>
          </a:xfrm>
          <a:prstGeom prst="line">
            <a:avLst/>
          </a:prstGeom>
          <a:noFill/>
          <a:ln w="12700">
            <a:solidFill>
              <a:schemeClr val="bg1"/>
            </a:solidFill>
            <a:round/>
            <a:headEnd/>
            <a:tailEnd/>
          </a:ln>
          <a:effectLst/>
        </p:spPr>
        <p:txBody>
          <a:bodyPr wrap="none">
            <a:spAutoFit/>
          </a:bodyPr>
          <a:lstStyle/>
          <a:p>
            <a:endParaRPr lang="de-DE"/>
          </a:p>
        </p:txBody>
      </p:sp>
      <p:sp>
        <p:nvSpPr>
          <p:cNvPr id="229385" name="Text Box 9"/>
          <p:cNvSpPr txBox="1">
            <a:spLocks noChangeArrowheads="1"/>
          </p:cNvSpPr>
          <p:nvPr userDrawn="1"/>
        </p:nvSpPr>
        <p:spPr bwMode="auto">
          <a:xfrm>
            <a:off x="1638300" y="2397125"/>
            <a:ext cx="3203575" cy="366713"/>
          </a:xfrm>
          <a:prstGeom prst="rect">
            <a:avLst/>
          </a:prstGeom>
          <a:noFill/>
          <a:ln w="9525">
            <a:noFill/>
            <a:miter lim="800000"/>
            <a:headEnd/>
            <a:tailEnd/>
          </a:ln>
          <a:effectLst/>
        </p:spPr>
        <p:txBody>
          <a:bodyPr lIns="91407" tIns="45705" rIns="91407" bIns="45705">
            <a:spAutoFit/>
          </a:bodyPr>
          <a:lstStyle/>
          <a:p>
            <a:pPr defTabSz="917575">
              <a:lnSpc>
                <a:spcPct val="100000"/>
              </a:lnSpc>
            </a:pPr>
            <a:endParaRPr lang="de-DE" sz="1800"/>
          </a:p>
        </p:txBody>
      </p:sp>
      <p:sp>
        <p:nvSpPr>
          <p:cNvPr id="229386" name="Rectangle 10"/>
          <p:cNvSpPr>
            <a:spLocks noGrp="1" noChangeArrowheads="1"/>
          </p:cNvSpPr>
          <p:nvPr>
            <p:ph type="title"/>
          </p:nvPr>
        </p:nvSpPr>
        <p:spPr bwMode="auto">
          <a:xfrm>
            <a:off x="1781175" y="2718303"/>
            <a:ext cx="5724525" cy="1288045"/>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lvl="0"/>
            <a:r>
              <a:rPr lang="de-DE" dirty="0" smtClean="0"/>
              <a:t>Titelmasterformat durch Klicken bearbeiten</a:t>
            </a:r>
            <a:br>
              <a:rPr lang="de-DE" dirty="0" smtClean="0"/>
            </a:br>
            <a:endParaRPr lang="de-DE" dirty="0" smtClean="0"/>
          </a:p>
        </p:txBody>
      </p:sp>
      <p:pic>
        <p:nvPicPr>
          <p:cNvPr id="10" name="Grafik 9"/>
          <p:cNvPicPr/>
          <p:nvPr userDrawn="1"/>
        </p:nvPicPr>
        <p:blipFill>
          <a:blip r:embed="rId6" cstate="print"/>
          <a:srcRect/>
          <a:stretch>
            <a:fillRect/>
          </a:stretch>
        </p:blipFill>
        <p:spPr bwMode="auto">
          <a:xfrm>
            <a:off x="228122" y="333374"/>
            <a:ext cx="3513310" cy="822857"/>
          </a:xfrm>
          <a:prstGeom prst="rect">
            <a:avLst/>
          </a:prstGeom>
          <a:noFill/>
          <a:ln w="9525">
            <a:noFill/>
            <a:miter lim="800000"/>
            <a:headEnd/>
            <a:tailEnd/>
          </a:ln>
        </p:spPr>
      </p:pic>
      <p:pic>
        <p:nvPicPr>
          <p:cNvPr id="12" name="Grafik 11" descr="N:\Ablagen\D25102-Jobcenter\Verwaltung\Logo_Jobcenter_LK_LG\Bilder JC\Homepage\6G4A5441.jpg"/>
          <p:cNvPicPr/>
          <p:nvPr userDrawn="1"/>
        </p:nvPicPr>
        <p:blipFill rotWithShape="1">
          <a:blip r:embed="rId7" cstate="print">
            <a:extLst>
              <a:ext uri="{28A0092B-C50C-407E-A947-70E740481C1C}">
                <a14:useLocalDpi xmlns:a14="http://schemas.microsoft.com/office/drawing/2010/main" val="0"/>
              </a:ext>
            </a:extLst>
          </a:blip>
          <a:srcRect l="28275"/>
          <a:stretch/>
        </p:blipFill>
        <p:spPr bwMode="auto">
          <a:xfrm>
            <a:off x="6642101" y="0"/>
            <a:ext cx="2298699" cy="1472614"/>
          </a:xfrm>
          <a:prstGeom prst="rect">
            <a:avLst/>
          </a:prstGeom>
          <a:noFill/>
          <a:ln>
            <a:noFill/>
          </a:ln>
          <a:extLst>
            <a:ext uri="{53640926-AAD7-44D8-BBD7-CCE9431645EC}">
              <a14:shadowObscured xmlns:a14="http://schemas.microsoft.com/office/drawing/2010/main"/>
            </a:ext>
          </a:extLst>
        </p:spPr>
      </p:pic>
    </p:spTree>
  </p:cSld>
  <p:clrMap bg1="lt1" tx1="dk1" bg2="lt2" tx2="dk2" accent1="accent1" accent2="accent2" accent3="accent3" accent4="accent4" accent5="accent5" accent6="accent6" hlink="hlink" folHlink="folHlink"/>
  <p:sldLayoutIdLst>
    <p:sldLayoutId id="2147483674" r:id="rId1"/>
    <p:sldLayoutId id="2147483681" r:id="rId2"/>
    <p:sldLayoutId id="2147483679" r:id="rId3"/>
    <p:sldLayoutId id="2147483680" r:id="rId4"/>
  </p:sldLayoutIdLst>
  <p:hf sldNum="0" hdr="0" dt="0"/>
  <p:txStyles>
    <p:titleStyle>
      <a:lvl1pPr algn="l" defTabSz="917575" rtl="0" fontAlgn="base">
        <a:lnSpc>
          <a:spcPct val="90000"/>
        </a:lnSpc>
        <a:spcBef>
          <a:spcPct val="0"/>
        </a:spcBef>
        <a:spcAft>
          <a:spcPct val="0"/>
        </a:spcAft>
        <a:defRPr sz="3100" b="1">
          <a:solidFill>
            <a:schemeClr val="tx1"/>
          </a:solidFill>
          <a:latin typeface="+mj-lt"/>
          <a:ea typeface="+mj-ea"/>
          <a:cs typeface="+mj-cs"/>
        </a:defRPr>
      </a:lvl1pPr>
      <a:lvl2pPr algn="l" defTabSz="917575" rtl="0" fontAlgn="base">
        <a:lnSpc>
          <a:spcPct val="90000"/>
        </a:lnSpc>
        <a:spcBef>
          <a:spcPct val="0"/>
        </a:spcBef>
        <a:spcAft>
          <a:spcPct val="0"/>
        </a:spcAft>
        <a:defRPr sz="3100" b="1">
          <a:solidFill>
            <a:schemeClr val="tx1"/>
          </a:solidFill>
          <a:latin typeface="Arial" charset="0"/>
        </a:defRPr>
      </a:lvl2pPr>
      <a:lvl3pPr algn="l" defTabSz="917575" rtl="0" fontAlgn="base">
        <a:lnSpc>
          <a:spcPct val="90000"/>
        </a:lnSpc>
        <a:spcBef>
          <a:spcPct val="0"/>
        </a:spcBef>
        <a:spcAft>
          <a:spcPct val="0"/>
        </a:spcAft>
        <a:defRPr sz="3100" b="1">
          <a:solidFill>
            <a:schemeClr val="tx1"/>
          </a:solidFill>
          <a:latin typeface="Arial" charset="0"/>
        </a:defRPr>
      </a:lvl3pPr>
      <a:lvl4pPr algn="l" defTabSz="917575" rtl="0" fontAlgn="base">
        <a:lnSpc>
          <a:spcPct val="90000"/>
        </a:lnSpc>
        <a:spcBef>
          <a:spcPct val="0"/>
        </a:spcBef>
        <a:spcAft>
          <a:spcPct val="0"/>
        </a:spcAft>
        <a:defRPr sz="3100" b="1">
          <a:solidFill>
            <a:schemeClr val="tx1"/>
          </a:solidFill>
          <a:latin typeface="Arial" charset="0"/>
        </a:defRPr>
      </a:lvl4pPr>
      <a:lvl5pPr algn="l" defTabSz="917575" rtl="0" fontAlgn="base">
        <a:lnSpc>
          <a:spcPct val="90000"/>
        </a:lnSpc>
        <a:spcBef>
          <a:spcPct val="0"/>
        </a:spcBef>
        <a:spcAft>
          <a:spcPct val="0"/>
        </a:spcAft>
        <a:defRPr sz="3100" b="1">
          <a:solidFill>
            <a:schemeClr val="tx1"/>
          </a:solidFill>
          <a:latin typeface="Arial" charset="0"/>
        </a:defRPr>
      </a:lvl5pPr>
      <a:lvl6pPr marL="457200" algn="l" defTabSz="917575" rtl="0" fontAlgn="base">
        <a:lnSpc>
          <a:spcPct val="90000"/>
        </a:lnSpc>
        <a:spcBef>
          <a:spcPct val="0"/>
        </a:spcBef>
        <a:spcAft>
          <a:spcPct val="0"/>
        </a:spcAft>
        <a:defRPr sz="3100" b="1">
          <a:solidFill>
            <a:schemeClr val="tx1"/>
          </a:solidFill>
          <a:latin typeface="Arial" charset="0"/>
        </a:defRPr>
      </a:lvl6pPr>
      <a:lvl7pPr marL="914400" algn="l" defTabSz="917575" rtl="0" fontAlgn="base">
        <a:lnSpc>
          <a:spcPct val="90000"/>
        </a:lnSpc>
        <a:spcBef>
          <a:spcPct val="0"/>
        </a:spcBef>
        <a:spcAft>
          <a:spcPct val="0"/>
        </a:spcAft>
        <a:defRPr sz="3100" b="1">
          <a:solidFill>
            <a:schemeClr val="tx1"/>
          </a:solidFill>
          <a:latin typeface="Arial" charset="0"/>
        </a:defRPr>
      </a:lvl7pPr>
      <a:lvl8pPr marL="1371600" algn="l" defTabSz="917575" rtl="0" fontAlgn="base">
        <a:lnSpc>
          <a:spcPct val="90000"/>
        </a:lnSpc>
        <a:spcBef>
          <a:spcPct val="0"/>
        </a:spcBef>
        <a:spcAft>
          <a:spcPct val="0"/>
        </a:spcAft>
        <a:defRPr sz="3100" b="1">
          <a:solidFill>
            <a:schemeClr val="tx1"/>
          </a:solidFill>
          <a:latin typeface="Arial" charset="0"/>
        </a:defRPr>
      </a:lvl8pPr>
      <a:lvl9pPr marL="1828800" algn="l" defTabSz="917575" rtl="0" fontAlgn="base">
        <a:lnSpc>
          <a:spcPct val="90000"/>
        </a:lnSpc>
        <a:spcBef>
          <a:spcPct val="0"/>
        </a:spcBef>
        <a:spcAft>
          <a:spcPct val="0"/>
        </a:spcAft>
        <a:defRPr sz="3100" b="1">
          <a:solidFill>
            <a:schemeClr val="tx1"/>
          </a:solidFill>
          <a:latin typeface="Arial" charset="0"/>
        </a:defRPr>
      </a:lvl9pPr>
    </p:titleStyle>
    <p:bodyStyle>
      <a:lvl1pPr marL="344488" indent="-344488" algn="l" defTabSz="917575" rtl="0" fontAlgn="base">
        <a:spcBef>
          <a:spcPct val="20000"/>
        </a:spcBef>
        <a:spcAft>
          <a:spcPct val="0"/>
        </a:spcAft>
        <a:buChar char="•"/>
        <a:defRPr sz="3200">
          <a:solidFill>
            <a:schemeClr val="tx1"/>
          </a:solidFill>
          <a:latin typeface="+mn-lt"/>
          <a:ea typeface="+mn-ea"/>
          <a:cs typeface="+mn-cs"/>
        </a:defRPr>
      </a:lvl1pPr>
      <a:lvl2pPr marL="746125" indent="-287338" algn="l" defTabSz="917575" rtl="0" fontAlgn="base">
        <a:spcBef>
          <a:spcPct val="20000"/>
        </a:spcBef>
        <a:spcAft>
          <a:spcPct val="0"/>
        </a:spcAft>
        <a:buChar char="–"/>
        <a:defRPr sz="2800">
          <a:solidFill>
            <a:schemeClr val="tx1"/>
          </a:solidFill>
          <a:latin typeface="+mn-lt"/>
        </a:defRPr>
      </a:lvl2pPr>
      <a:lvl3pPr marL="1147763" indent="-230188" algn="l" defTabSz="917575" rtl="0" fontAlgn="base">
        <a:spcBef>
          <a:spcPct val="20000"/>
        </a:spcBef>
        <a:spcAft>
          <a:spcPct val="0"/>
        </a:spcAft>
        <a:buChar char="•"/>
        <a:defRPr sz="2500">
          <a:solidFill>
            <a:schemeClr val="tx1"/>
          </a:solidFill>
          <a:latin typeface="+mn-lt"/>
        </a:defRPr>
      </a:lvl3pPr>
      <a:lvl4pPr marL="1606550" indent="-230188" algn="l" defTabSz="917575" rtl="0" fontAlgn="base">
        <a:spcBef>
          <a:spcPct val="20000"/>
        </a:spcBef>
        <a:spcAft>
          <a:spcPct val="0"/>
        </a:spcAft>
        <a:buChar char="–"/>
        <a:defRPr sz="2000">
          <a:solidFill>
            <a:schemeClr val="tx1"/>
          </a:solidFill>
          <a:latin typeface="+mn-lt"/>
        </a:defRPr>
      </a:lvl4pPr>
      <a:lvl5pPr marL="2065338" indent="-234950" algn="l" defTabSz="917575" rtl="0" fontAlgn="base">
        <a:spcBef>
          <a:spcPct val="20000"/>
        </a:spcBef>
        <a:spcAft>
          <a:spcPct val="0"/>
        </a:spcAft>
        <a:buChar char="»"/>
        <a:defRPr sz="2000">
          <a:solidFill>
            <a:schemeClr val="tx1"/>
          </a:solidFill>
          <a:latin typeface="+mn-lt"/>
        </a:defRPr>
      </a:lvl5pPr>
      <a:lvl6pPr marL="2522538" indent="-234950" algn="l" defTabSz="917575" rtl="0" fontAlgn="base">
        <a:spcBef>
          <a:spcPct val="20000"/>
        </a:spcBef>
        <a:spcAft>
          <a:spcPct val="0"/>
        </a:spcAft>
        <a:buChar char="»"/>
        <a:defRPr sz="2000">
          <a:solidFill>
            <a:schemeClr val="tx1"/>
          </a:solidFill>
          <a:latin typeface="+mn-lt"/>
        </a:defRPr>
      </a:lvl6pPr>
      <a:lvl7pPr marL="2979738" indent="-234950" algn="l" defTabSz="917575" rtl="0" fontAlgn="base">
        <a:spcBef>
          <a:spcPct val="20000"/>
        </a:spcBef>
        <a:spcAft>
          <a:spcPct val="0"/>
        </a:spcAft>
        <a:buChar char="»"/>
        <a:defRPr sz="2000">
          <a:solidFill>
            <a:schemeClr val="tx1"/>
          </a:solidFill>
          <a:latin typeface="+mn-lt"/>
        </a:defRPr>
      </a:lvl7pPr>
      <a:lvl8pPr marL="3436938" indent="-234950" algn="l" defTabSz="917575" rtl="0" fontAlgn="base">
        <a:spcBef>
          <a:spcPct val="20000"/>
        </a:spcBef>
        <a:spcAft>
          <a:spcPct val="0"/>
        </a:spcAft>
        <a:buChar char="»"/>
        <a:defRPr sz="2000">
          <a:solidFill>
            <a:schemeClr val="tx1"/>
          </a:solidFill>
          <a:latin typeface="+mn-lt"/>
        </a:defRPr>
      </a:lvl8pPr>
      <a:lvl9pPr marL="3894138" indent="-234950" algn="l" defTabSz="917575"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7" name="Rectangle 5"/>
          <p:cNvSpPr>
            <a:spLocks noChangeArrowheads="1"/>
          </p:cNvSpPr>
          <p:nvPr/>
        </p:nvSpPr>
        <p:spPr bwMode="auto">
          <a:xfrm>
            <a:off x="1231900" y="1154113"/>
            <a:ext cx="7118350" cy="246221"/>
          </a:xfrm>
          <a:prstGeom prst="rect">
            <a:avLst/>
          </a:prstGeom>
          <a:noFill/>
          <a:ln w="9525">
            <a:noFill/>
            <a:miter lim="800000"/>
            <a:headEnd/>
            <a:tailEnd/>
          </a:ln>
          <a:effectLst/>
        </p:spPr>
        <p:txBody>
          <a:bodyPr lIns="0" tIns="0" rIns="0" bIns="0">
            <a:spAutoFit/>
          </a:bodyPr>
          <a:lstStyle/>
          <a:p>
            <a:pPr>
              <a:lnSpc>
                <a:spcPct val="100000"/>
              </a:lnSpc>
              <a:spcBef>
                <a:spcPct val="60000"/>
              </a:spcBef>
            </a:pPr>
            <a:endParaRPr lang="de-DE" sz="1600" b="1" dirty="0">
              <a:solidFill>
                <a:srgbClr val="4F98A9"/>
              </a:solidFill>
            </a:endParaRPr>
          </a:p>
        </p:txBody>
      </p:sp>
      <p:sp>
        <p:nvSpPr>
          <p:cNvPr id="2" name="Rechteck 1"/>
          <p:cNvSpPr/>
          <p:nvPr/>
        </p:nvSpPr>
        <p:spPr>
          <a:xfrm>
            <a:off x="755374" y="3066213"/>
            <a:ext cx="7752521" cy="1146211"/>
          </a:xfrm>
          <a:prstGeom prst="rect">
            <a:avLst/>
          </a:prstGeom>
        </p:spPr>
        <p:txBody>
          <a:bodyPr wrap="square">
            <a:spAutoFit/>
          </a:bodyPr>
          <a:lstStyle/>
          <a:p>
            <a:pPr algn="ctr">
              <a:lnSpc>
                <a:spcPct val="107000"/>
              </a:lnSpc>
              <a:spcAft>
                <a:spcPts val="800"/>
              </a:spcAft>
            </a:pPr>
            <a:r>
              <a:rPr lang="de-DE" sz="3200" b="1" dirty="0" smtClean="0">
                <a:latin typeface="Calibri" panose="020F0502020204030204" pitchFamily="34" charset="0"/>
                <a:ea typeface="Calibri" panose="020F0502020204030204" pitchFamily="34" charset="0"/>
                <a:cs typeface="Times New Roman" panose="02020603050405020304" pitchFamily="18" charset="0"/>
              </a:rPr>
              <a:t>„Wege </a:t>
            </a:r>
            <a:r>
              <a:rPr lang="de-DE" sz="3200" b="1" dirty="0">
                <a:latin typeface="Calibri" panose="020F0502020204030204" pitchFamily="34" charset="0"/>
                <a:ea typeface="Calibri" panose="020F0502020204030204" pitchFamily="34" charset="0"/>
                <a:cs typeface="Times New Roman" panose="02020603050405020304" pitchFamily="18" charset="0"/>
              </a:rPr>
              <a:t>für zugewanderte Frauen in den </a:t>
            </a:r>
            <a:r>
              <a:rPr lang="de-DE" sz="3200" b="1" dirty="0" smtClean="0">
                <a:latin typeface="Calibri" panose="020F0502020204030204" pitchFamily="34" charset="0"/>
                <a:ea typeface="Calibri" panose="020F0502020204030204" pitchFamily="34" charset="0"/>
                <a:cs typeface="Times New Roman" panose="02020603050405020304" pitchFamily="18" charset="0"/>
              </a:rPr>
              <a:t>Arbeitsmarkt“</a:t>
            </a:r>
            <a:endParaRPr lang="de-DE" sz="32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22" name="Rectangle 14"/>
          <p:cNvSpPr>
            <a:spLocks noGrp="1" noChangeArrowheads="1"/>
          </p:cNvSpPr>
          <p:nvPr>
            <p:ph idx="1"/>
          </p:nvPr>
        </p:nvSpPr>
        <p:spPr>
          <a:xfrm>
            <a:off x="908739" y="2876550"/>
            <a:ext cx="7700963" cy="4413250"/>
          </a:xfrm>
        </p:spPr>
        <p:txBody>
          <a:bodyPr/>
          <a:lstStyle/>
          <a:p>
            <a:pPr marL="0" indent="0">
              <a:buNone/>
            </a:pPr>
            <a:r>
              <a:rPr lang="de-DE" dirty="0" smtClean="0"/>
              <a:t>749 Frauen (</a:t>
            </a:r>
            <a:r>
              <a:rPr lang="de-DE" sz="1800" dirty="0" smtClean="0"/>
              <a:t>über 15 Jahre</a:t>
            </a:r>
            <a:r>
              <a:rPr lang="de-DE" dirty="0" smtClean="0"/>
              <a:t>):</a:t>
            </a:r>
          </a:p>
          <a:p>
            <a:r>
              <a:rPr lang="de-DE" dirty="0"/>
              <a:t>Afghanistan, Eritrea, Irak, Iran, Nigeria, Pakistan, Somalia und Syrien </a:t>
            </a:r>
            <a:r>
              <a:rPr lang="de-DE" dirty="0" smtClean="0"/>
              <a:t>–– </a:t>
            </a:r>
            <a:r>
              <a:rPr lang="de-DE" dirty="0"/>
              <a:t>in LG Irak, Iran und Syrien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7496" y="2854654"/>
            <a:ext cx="8262937" cy="4421188"/>
          </a:xfrm>
        </p:spPr>
        <p:txBody>
          <a:bodyPr/>
          <a:lstStyle/>
          <a:p>
            <a:r>
              <a:rPr lang="de-DE" sz="2800" dirty="0" smtClean="0"/>
              <a:t>27</a:t>
            </a:r>
            <a:r>
              <a:rPr lang="de-DE" sz="2800" dirty="0" smtClean="0"/>
              <a:t>% haben Kinder unter 3 Jahre</a:t>
            </a:r>
          </a:p>
          <a:p>
            <a:r>
              <a:rPr lang="de-DE" sz="2800" dirty="0" smtClean="0"/>
              <a:t>33% befinden sich in Maßnahmen – überwiegend in Sprachkursen</a:t>
            </a:r>
          </a:p>
          <a:p>
            <a:r>
              <a:rPr lang="de-DE" sz="2800" dirty="0" smtClean="0"/>
              <a:t>21% sind aktuell arbeitslos</a:t>
            </a:r>
          </a:p>
          <a:p>
            <a:r>
              <a:rPr lang="de-DE" sz="2800" dirty="0" smtClean="0"/>
              <a:t>12% haben im Jahr 2018 ein Bildungsangebot über das Jobcenter wahrgenommen</a:t>
            </a:r>
            <a:endParaRPr lang="de-DE" sz="2800" dirty="0"/>
          </a:p>
        </p:txBody>
      </p:sp>
    </p:spTree>
    <p:extLst>
      <p:ext uri="{BB962C8B-B14F-4D97-AF65-F5344CB8AC3E}">
        <p14:creationId xmlns:p14="http://schemas.microsoft.com/office/powerpoint/2010/main" val="2291096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Inhaltsplatzhalter 16"/>
          <p:cNvGraphicFramePr>
            <a:graphicFrameLocks noGrp="1"/>
          </p:cNvGraphicFramePr>
          <p:nvPr>
            <p:ph idx="1"/>
            <p:extLst>
              <p:ext uri="{D42A27DB-BD31-4B8C-83A1-F6EECF244321}">
                <p14:modId xmlns:p14="http://schemas.microsoft.com/office/powerpoint/2010/main" val="2459955709"/>
              </p:ext>
            </p:extLst>
          </p:nvPr>
        </p:nvGraphicFramePr>
        <p:xfrm>
          <a:off x="458788" y="1727200"/>
          <a:ext cx="8262937" cy="44211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256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buNone/>
            </a:pPr>
            <a:endParaRPr lang="de-DE" sz="2400" dirty="0" smtClean="0"/>
          </a:p>
          <a:p>
            <a:pPr marL="0" indent="0">
              <a:buNone/>
            </a:pPr>
            <a:endParaRPr lang="de-DE" sz="2400" dirty="0"/>
          </a:p>
          <a:p>
            <a:pPr marL="0" indent="0">
              <a:buNone/>
            </a:pPr>
            <a:r>
              <a:rPr lang="de-DE" sz="2400" dirty="0" smtClean="0"/>
              <a:t>Quellen: </a:t>
            </a:r>
          </a:p>
          <a:p>
            <a:r>
              <a:rPr lang="de-DE" sz="2400" dirty="0" smtClean="0"/>
              <a:t>Datenqualitätsmanagement JC LK Lüneburg</a:t>
            </a:r>
          </a:p>
          <a:p>
            <a:r>
              <a:rPr lang="de-DE" sz="2400" dirty="0" smtClean="0"/>
              <a:t>Institut für Arbeitsmarkt- und Berufsforschung (IAB)</a:t>
            </a:r>
          </a:p>
          <a:p>
            <a:r>
              <a:rPr lang="de-DE" sz="2400" dirty="0" smtClean="0"/>
              <a:t>Konzept IBB</a:t>
            </a:r>
          </a:p>
          <a:p>
            <a:r>
              <a:rPr lang="de-DE" sz="2400" dirty="0" smtClean="0"/>
              <a:t>Konzept </a:t>
            </a:r>
            <a:r>
              <a:rPr lang="de-DE" sz="2400" dirty="0" err="1" smtClean="0"/>
              <a:t>Grone</a:t>
            </a:r>
            <a:r>
              <a:rPr lang="de-DE" sz="2400" dirty="0" smtClean="0"/>
              <a:t> Schule</a:t>
            </a:r>
            <a:endParaRPr lang="de-DE" sz="2400" dirty="0"/>
          </a:p>
        </p:txBody>
      </p:sp>
    </p:spTree>
    <p:extLst>
      <p:ext uri="{BB962C8B-B14F-4D97-AF65-F5344CB8AC3E}">
        <p14:creationId xmlns:p14="http://schemas.microsoft.com/office/powerpoint/2010/main" val="1783633073"/>
      </p:ext>
    </p:extLst>
  </p:cSld>
  <p:clrMapOvr>
    <a:masterClrMapping/>
  </p:clrMapOvr>
</p:sld>
</file>

<file path=ppt/theme/theme1.xml><?xml version="1.0" encoding="utf-8"?>
<a:theme xmlns:a="http://schemas.openxmlformats.org/drawingml/2006/main" name="Titelfolie ohne Bild">
  <a:themeElements>
    <a:clrScheme name="Titelfolie ohne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ohne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ohne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UI/_rels/customUI.xml.rels><?xml version="1.0" encoding="UTF-8" standalone="yes"?>
<Relationships xmlns="http://schemas.openxmlformats.org/package/2006/relationships"><Relationship Id="BA_Kapitel" Type="http://schemas.openxmlformats.org/officeDocument/2006/relationships/image" Target="images/Kapitel.png"/><Relationship Id="BA_Logo" Type="http://schemas.openxmlformats.org/officeDocument/2006/relationships/image" Target="images/BA_Logo.png"/><Relationship Id="BA_Titel" Type="http://schemas.openxmlformats.org/officeDocument/2006/relationships/image" Target="images/Titel.png"/></Relationships>
</file>

<file path=customUI/customUI.xml><?xml version="1.0" encoding="utf-8"?>
<customUI xmlns="http://schemas.microsoft.com/office/2006/01/customui" onLoad="rx_onLoad">
  <ribbon startFromScratch="false">
    <tabs>
      <tab id="BA_Folienmaster" label="Bild / Logo einfügen">
        <group id="BA_Bilderauswahl" label="BA Bilderauswahl">
          <button id="TitelBild_auswaehlen" label="Bild für Titelfolie auswählen" image="BA_Titel" size="large" onAction="EinfuegenBildAufTitelfolie" keytip="V"/>
          <button id="TrennBild_auswaehlen" label="Bild für Trennfolie auswählen" image="BA_Kapitel" size="large" onAction="BildAufTrennfolieEinfügen" keytip="T"/>
        </group>
        <group id="Bilderauswahl" label="Bilderauswahl">
          <button idMso="PictureInsertFromFile" label="Öffnen" size="large" keytip="E"/>
        </group>
        <group id="Logoauswahl" label="Logoauswahl">
          <dropDown id="drpLogo" keytip="L" label=" " onAction="drpLogo_onChange" showImage="false" sizeString="wwwwwwwwwwwwwwwwwwwwwwwwwwwww">
            <item id="_00001" label="00001 Bundesagentur für Arbeit"/>
            <item id="_01900" label="01900 BA Service-Haus"/>
            <item id="_02200" label="02200 BA IT-Systemhaus"/>
            <item id="_02500" label="02500 Familienkasse"/>
            <item id="_05100" label="05100 Führungsakademie der BA"/>
            <item id="_10101" label="10101 Regionaldirektion Nord"/>
            <item id="_20101" label="20101 Regionaldirektion Niedersachsen-Bremen"/>
            <item id="_90101" label="90101 Regionaldirektion Berlin-Brandenburg"/>
            <item id="_30101" label="30101 Regionaldirektion Nordrhein-Westfalen"/>
            <item id="_96701" label="96701 Regionaldirektion Sachsen-Anhalt-Thüringen"/>
            <item id="_40101" label="40101 Regionaldirektion Hessen"/>
            <item id="_50101" label="50101 Regionaldirektion Rheinland-Pfalz-Saarland"/>
            <item id="_60101" label="60101 Regionaldirektion Baden-Württemberg"/>
            <item id="_70101" label="70101 Regionaldirektion Bayern"/>
          </dropDown>
        </group>
      </tab>
    </tabs>
  </ribbon>
</customUI>
</file>

<file path=docProps/app.xml><?xml version="1.0" encoding="utf-8"?>
<Properties xmlns="http://schemas.openxmlformats.org/officeDocument/2006/extended-properties" xmlns:vt="http://schemas.openxmlformats.org/officeDocument/2006/docPropsVTypes">
  <Template/>
  <TotalTime>0</TotalTime>
  <Words>245</Words>
  <Application>Microsoft Office PowerPoint</Application>
  <PresentationFormat>Benutzerdefiniert</PresentationFormat>
  <Paragraphs>69</Paragraphs>
  <Slides>5</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Times New Roman</vt:lpstr>
      <vt:lpstr>Titelfolie ohne Bild</vt:lpstr>
      <vt:lpstr>PowerPoint-Präsentation</vt:lpstr>
      <vt:lpstr>PowerPoint-Präsentation</vt:lpstr>
      <vt:lpstr>PowerPoint-Präsentation</vt:lpstr>
      <vt:lpstr>PowerPoint-Präsentation</vt:lpstr>
      <vt:lpstr>PowerPoint-Präsentation</vt:lpstr>
    </vt:vector>
  </TitlesOfParts>
  <Company>Bundesagentur für Arbeit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planasj</dc:creator>
  <cp:lastModifiedBy>Witte Mareike</cp:lastModifiedBy>
  <cp:revision>343</cp:revision>
  <cp:lastPrinted>2019-05-22T07:16:00Z</cp:lastPrinted>
  <dcterms:created xsi:type="dcterms:W3CDTF">2006-11-23T14:48:20Z</dcterms:created>
  <dcterms:modified xsi:type="dcterms:W3CDTF">2019-06-18T09:58:39Z</dcterms:modified>
</cp:coreProperties>
</file>