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487" r:id="rId2"/>
    <p:sldId id="476" r:id="rId3"/>
    <p:sldId id="478" r:id="rId4"/>
    <p:sldId id="479" r:id="rId5"/>
    <p:sldId id="497" r:id="rId6"/>
    <p:sldId id="490" r:id="rId7"/>
    <p:sldId id="496" r:id="rId8"/>
    <p:sldId id="480" r:id="rId9"/>
    <p:sldId id="481" r:id="rId10"/>
    <p:sldId id="491" r:id="rId11"/>
    <p:sldId id="492" r:id="rId12"/>
    <p:sldId id="493" r:id="rId13"/>
    <p:sldId id="494" r:id="rId14"/>
    <p:sldId id="495" r:id="rId15"/>
    <p:sldId id="489" r:id="rId16"/>
  </p:sldIdLst>
  <p:sldSz cx="9144000" cy="5143500" type="screen16x9"/>
  <p:notesSz cx="6797675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6" userDrawn="1">
          <p15:clr>
            <a:srgbClr val="A4A3A4"/>
          </p15:clr>
        </p15:guide>
        <p15:guide id="2" pos="20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sserschmidt, Ute (MB-103)" initials="MU(" lastIdx="5" clrIdx="0">
    <p:extLst>
      <p:ext uri="{19B8F6BF-5375-455C-9EA6-DF929625EA0E}">
        <p15:presenceInfo xmlns:p15="http://schemas.microsoft.com/office/powerpoint/2012/main" userId="S-1-5-21-811470207-2989397319-4166845622-165120" providerId="AD"/>
      </p:ext>
    </p:extLst>
  </p:cmAuthor>
  <p:cmAuthor id="2" name="Ernst, Viktoria (MB)" initials="EV(" lastIdx="1" clrIdx="1">
    <p:extLst>
      <p:ext uri="{19B8F6BF-5375-455C-9EA6-DF929625EA0E}">
        <p15:presenceInfo xmlns:p15="http://schemas.microsoft.com/office/powerpoint/2012/main" userId="S-1-5-21-811470207-2989397319-4166845622-2398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022E"/>
    <a:srgbClr val="FFFF79"/>
    <a:srgbClr val="E00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289" autoAdjust="0"/>
    <p:restoredTop sz="89074" autoAdjust="0"/>
  </p:normalViewPr>
  <p:slideViewPr>
    <p:cSldViewPr snapToGrid="0" snapToObjects="1">
      <p:cViewPr varScale="1">
        <p:scale>
          <a:sx n="103" d="100"/>
          <a:sy n="103" d="100"/>
        </p:scale>
        <p:origin x="1397" y="82"/>
      </p:cViewPr>
      <p:guideLst>
        <p:guide orient="horz" pos="486"/>
        <p:guide pos="20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901E7-A3C4-4019-943C-67DE8EB98FDE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8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5" y="9428588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2162A-B29F-4EC2-A148-16DD5AD3899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5557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CEC1-30E7-4F0C-829C-C9A7FB47CF18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4751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2600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5737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1657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1638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7645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078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7974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9296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904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77757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4369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40906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2162A-B29F-4EC2-A148-16DD5AD3899B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68154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CEC1-30E7-4F0C-829C-C9A7FB47CF18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3982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B-STK-15047_Templates_Masterdateien_Powerpoint_16zu9_Allgemeine-Variante_Version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572433" y="762292"/>
            <a:ext cx="6245679" cy="1493838"/>
          </a:xfrm>
          <a:prstGeom prst="rect">
            <a:avLst/>
          </a:prstGeom>
        </p:spPr>
        <p:txBody>
          <a:bodyPr vert="horz" lIns="180000" tIns="72000" rIns="180000" bIns="126000" anchor="ctr"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30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 smtClean="0"/>
              <a:t>Hier steht der Titel des</a:t>
            </a:r>
          </a:p>
          <a:p>
            <a:pPr lvl="0"/>
            <a:r>
              <a:rPr lang="de-DE" dirty="0" smtClean="0"/>
              <a:t>Vortrags, der maximal drei</a:t>
            </a:r>
          </a:p>
          <a:p>
            <a:pPr lvl="0"/>
            <a:r>
              <a:rPr lang="de-DE" dirty="0" smtClean="0"/>
              <a:t>Zeilen Länge haben sollte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72433" y="286912"/>
            <a:ext cx="6245680" cy="468601"/>
          </a:xfrm>
          <a:prstGeom prst="rect">
            <a:avLst/>
          </a:prstGeom>
        </p:spPr>
        <p:txBody>
          <a:bodyPr vert="horz" lIns="180000" tIns="126000" rIns="180000" bIns="126000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15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 smtClean="0"/>
              <a:t>Name der Veranstaltung</a:t>
            </a:r>
            <a:endParaRPr lang="de-DE" dirty="0"/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2433" y="2256130"/>
            <a:ext cx="6245679" cy="824200"/>
          </a:xfrm>
          <a:prstGeom prst="rect">
            <a:avLst/>
          </a:prstGeom>
        </p:spPr>
        <p:txBody>
          <a:bodyPr vert="horz" lIns="180000" tIns="126000" rIns="180000" bIns="126000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15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 smtClean="0"/>
              <a:t>Name</a:t>
            </a:r>
          </a:p>
          <a:p>
            <a:pPr lvl="0"/>
            <a:r>
              <a:rPr lang="de-DE" dirty="0" smtClean="0"/>
              <a:t>Abteilung, Institution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0220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B-STK-15047_Templates_Masterdateien_Powerpoint_16zu9_Allgemeine-Variante_Version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800817" y="505061"/>
            <a:ext cx="5379696" cy="1493838"/>
          </a:xfrm>
          <a:prstGeom prst="rect">
            <a:avLst/>
          </a:prstGeom>
        </p:spPr>
        <p:txBody>
          <a:bodyPr vert="horz" lIns="180000" tIns="90000" rIns="180000" bIns="126000" anchor="ctr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30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 smtClean="0"/>
              <a:t>Hier steht der Titel des</a:t>
            </a:r>
          </a:p>
          <a:p>
            <a:pPr lvl="0"/>
            <a:r>
              <a:rPr lang="de-DE" dirty="0" smtClean="0"/>
              <a:t>Vortrags, der maximal drei</a:t>
            </a:r>
          </a:p>
          <a:p>
            <a:pPr lvl="0"/>
            <a:r>
              <a:rPr lang="de-DE" dirty="0" smtClean="0"/>
              <a:t>Zeilen Länge haben sollte</a:t>
            </a:r>
            <a:endParaRPr lang="de-DE" dirty="0"/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800816" y="1960563"/>
            <a:ext cx="5379184" cy="468601"/>
          </a:xfrm>
          <a:prstGeom prst="rect">
            <a:avLst/>
          </a:prstGeom>
        </p:spPr>
        <p:txBody>
          <a:bodyPr vert="horz" lIns="180000" tIns="126000" rIns="180000" bIns="126000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15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 smtClean="0"/>
              <a:t>Name der Veranstaltung</a:t>
            </a:r>
            <a:endParaRPr lang="de-DE" dirty="0"/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800817" y="2431618"/>
            <a:ext cx="5379696" cy="824200"/>
          </a:xfrm>
          <a:prstGeom prst="rect">
            <a:avLst/>
          </a:prstGeom>
        </p:spPr>
        <p:txBody>
          <a:bodyPr vert="horz" lIns="180000" tIns="126000" rIns="180000" bIns="126000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2000" b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 smtClean="0"/>
              <a:t>Name</a:t>
            </a:r>
          </a:p>
          <a:p>
            <a:pPr lvl="0"/>
            <a:r>
              <a:rPr lang="de-DE" dirty="0" smtClean="0"/>
              <a:t>Abteilung, Institution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7907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1" y="1619794"/>
            <a:ext cx="5591078" cy="2998906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r>
              <a:rPr lang="de-DE" b="1" dirty="0" smtClean="0">
                <a:solidFill>
                  <a:srgbClr val="D5022E"/>
                </a:solidFill>
              </a:rPr>
              <a:t>1.0</a:t>
            </a:r>
            <a:r>
              <a:rPr lang="de-DE" b="1" dirty="0" smtClean="0"/>
              <a:t>	Hier steht eine Headline</a:t>
            </a:r>
          </a:p>
          <a:p>
            <a:r>
              <a:rPr lang="de-DE" dirty="0" smtClean="0"/>
              <a:t>1.1	</a:t>
            </a:r>
            <a:r>
              <a:rPr lang="de-DE" dirty="0" err="1" smtClean="0"/>
              <a:t>Nullam</a:t>
            </a:r>
            <a:r>
              <a:rPr lang="de-DE" dirty="0" smtClean="0"/>
              <a:t> </a:t>
            </a:r>
            <a:r>
              <a:rPr lang="de-DE" dirty="0" err="1" smtClean="0"/>
              <a:t>quis</a:t>
            </a:r>
            <a:r>
              <a:rPr lang="de-DE" dirty="0" smtClean="0"/>
              <a:t> </a:t>
            </a:r>
            <a:r>
              <a:rPr lang="de-DE" dirty="0" err="1" smtClean="0"/>
              <a:t>risus</a:t>
            </a:r>
            <a:r>
              <a:rPr lang="de-DE" dirty="0" smtClean="0"/>
              <a:t>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urna</a:t>
            </a:r>
            <a:r>
              <a:rPr lang="de-DE" dirty="0" smtClean="0"/>
              <a:t> </a:t>
            </a:r>
            <a:r>
              <a:rPr lang="de-DE" dirty="0" err="1" smtClean="0"/>
              <a:t>mollis</a:t>
            </a:r>
            <a:r>
              <a:rPr lang="de-DE" dirty="0" smtClean="0"/>
              <a:t> </a:t>
            </a:r>
            <a:r>
              <a:rPr lang="de-DE" dirty="0" err="1" smtClean="0"/>
              <a:t>ornare</a:t>
            </a:r>
            <a:r>
              <a:rPr lang="de-DE" dirty="0" smtClean="0"/>
              <a:t> </a:t>
            </a:r>
          </a:p>
          <a:p>
            <a:r>
              <a:rPr lang="de-DE" dirty="0" smtClean="0"/>
              <a:t>1.2	</a:t>
            </a:r>
            <a:r>
              <a:rPr lang="de-DE" dirty="0" err="1" smtClean="0"/>
              <a:t>Vel</a:t>
            </a:r>
            <a:r>
              <a:rPr lang="de-DE" dirty="0" smtClean="0"/>
              <a:t> </a:t>
            </a:r>
            <a:r>
              <a:rPr lang="de-DE" dirty="0" err="1" smtClean="0"/>
              <a:t>eu</a:t>
            </a:r>
            <a:r>
              <a:rPr lang="de-DE" dirty="0" smtClean="0"/>
              <a:t> </a:t>
            </a:r>
            <a:r>
              <a:rPr lang="de-DE" dirty="0" err="1" smtClean="0"/>
              <a:t>leo</a:t>
            </a:r>
            <a:r>
              <a:rPr lang="de-DE" dirty="0" smtClean="0"/>
              <a:t> Maecenas </a:t>
            </a:r>
            <a:r>
              <a:rPr lang="de-DE" dirty="0" err="1" smtClean="0"/>
              <a:t>sed</a:t>
            </a:r>
            <a:r>
              <a:rPr lang="de-DE" dirty="0" smtClean="0"/>
              <a:t> </a:t>
            </a:r>
            <a:r>
              <a:rPr lang="de-DE" dirty="0" err="1" smtClean="0"/>
              <a:t>diam</a:t>
            </a:r>
            <a:r>
              <a:rPr lang="de-DE" dirty="0" smtClean="0"/>
              <a:t>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risus</a:t>
            </a:r>
            <a:r>
              <a:rPr lang="de-DE" dirty="0" smtClean="0"/>
              <a:t> </a:t>
            </a:r>
            <a:r>
              <a:rPr lang="de-DE" dirty="0" err="1" smtClean="0"/>
              <a:t>varius</a:t>
            </a:r>
            <a:r>
              <a:rPr lang="de-DE" dirty="0" smtClean="0"/>
              <a:t> </a:t>
            </a:r>
          </a:p>
          <a:p>
            <a:r>
              <a:rPr lang="de-DE" dirty="0" smtClean="0"/>
              <a:t>1.3	</a:t>
            </a:r>
            <a:r>
              <a:rPr lang="de-DE" dirty="0" err="1" smtClean="0"/>
              <a:t>Blandit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 non magna </a:t>
            </a:r>
          </a:p>
          <a:p>
            <a:r>
              <a:rPr lang="de-DE" dirty="0" smtClean="0"/>
              <a:t>1.4	</a:t>
            </a:r>
            <a:r>
              <a:rPr lang="de-DE" dirty="0" err="1" smtClean="0"/>
              <a:t>Cras</a:t>
            </a:r>
            <a:r>
              <a:rPr lang="de-DE" dirty="0" smtClean="0"/>
              <a:t> </a:t>
            </a:r>
            <a:r>
              <a:rPr lang="de-DE" dirty="0" err="1" smtClean="0"/>
              <a:t>justo</a:t>
            </a:r>
            <a:r>
              <a:rPr lang="de-DE" dirty="0" smtClean="0"/>
              <a:t> </a:t>
            </a:r>
            <a:r>
              <a:rPr lang="de-DE" dirty="0" err="1" smtClean="0"/>
              <a:t>odio</a:t>
            </a:r>
            <a:r>
              <a:rPr lang="de-DE" dirty="0" smtClean="0"/>
              <a:t>, </a:t>
            </a:r>
            <a:r>
              <a:rPr lang="de-DE" dirty="0" err="1" smtClean="0"/>
              <a:t>dapibus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 </a:t>
            </a:r>
            <a:r>
              <a:rPr lang="de-DE" dirty="0" err="1" smtClean="0"/>
              <a:t>facilisis</a:t>
            </a:r>
            <a:r>
              <a:rPr lang="de-DE" dirty="0" smtClean="0"/>
              <a:t> in</a:t>
            </a:r>
          </a:p>
          <a:p>
            <a:r>
              <a:rPr lang="de-DE" dirty="0" smtClean="0"/>
              <a:t>1.5	Morbi </a:t>
            </a:r>
            <a:r>
              <a:rPr lang="de-DE" dirty="0" err="1" smtClean="0"/>
              <a:t>leo</a:t>
            </a:r>
            <a:r>
              <a:rPr lang="de-DE" dirty="0" smtClean="0"/>
              <a:t> </a:t>
            </a:r>
            <a:r>
              <a:rPr lang="de-DE" dirty="0" err="1" smtClean="0"/>
              <a:t>risus</a:t>
            </a:r>
            <a:r>
              <a:rPr lang="de-DE" dirty="0" smtClean="0"/>
              <a:t>, </a:t>
            </a:r>
            <a:r>
              <a:rPr lang="de-DE" dirty="0" err="1" smtClean="0"/>
              <a:t>porta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, </a:t>
            </a:r>
            <a:r>
              <a:rPr lang="de-DE" dirty="0" err="1" smtClean="0"/>
              <a:t>vestibulum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eros</a:t>
            </a:r>
            <a:endParaRPr lang="de-DE" dirty="0" smtClean="0"/>
          </a:p>
          <a:p>
            <a:endParaRPr lang="de-DE" dirty="0" smtClean="0"/>
          </a:p>
          <a:p>
            <a:r>
              <a:rPr lang="de-DE" b="1" dirty="0" smtClean="0">
                <a:solidFill>
                  <a:srgbClr val="D5022E"/>
                </a:solidFill>
              </a:rPr>
              <a:t>2.0</a:t>
            </a:r>
            <a:r>
              <a:rPr lang="de-DE" b="1" dirty="0" smtClean="0"/>
              <a:t>	Hier steht eine Headline</a:t>
            </a:r>
          </a:p>
          <a:p>
            <a:r>
              <a:rPr lang="de-DE" dirty="0" smtClean="0"/>
              <a:t>2.1	</a:t>
            </a:r>
            <a:r>
              <a:rPr lang="de-DE" dirty="0" err="1" smtClean="0"/>
              <a:t>Egestas</a:t>
            </a:r>
            <a:r>
              <a:rPr lang="de-DE" dirty="0" smtClean="0"/>
              <a:t> </a:t>
            </a:r>
            <a:r>
              <a:rPr lang="de-DE" dirty="0" err="1" smtClean="0"/>
              <a:t>eget</a:t>
            </a:r>
            <a:r>
              <a:rPr lang="de-DE" dirty="0" smtClean="0"/>
              <a:t> qua </a:t>
            </a:r>
            <a:r>
              <a:rPr lang="de-DE" dirty="0" err="1" smtClean="0"/>
              <a:t>Vivamus</a:t>
            </a:r>
            <a:r>
              <a:rPr lang="de-DE" dirty="0" smtClean="0"/>
              <a:t> </a:t>
            </a:r>
            <a:r>
              <a:rPr lang="de-DE" dirty="0" err="1" smtClean="0"/>
              <a:t>sagittis</a:t>
            </a:r>
            <a:r>
              <a:rPr lang="de-DE" dirty="0" smtClean="0"/>
              <a:t> </a:t>
            </a:r>
            <a:r>
              <a:rPr lang="de-DE" dirty="0" err="1" smtClean="0"/>
              <a:t>lacus</a:t>
            </a:r>
            <a:r>
              <a:rPr lang="de-DE" dirty="0" smtClean="0"/>
              <a:t> </a:t>
            </a:r>
          </a:p>
          <a:p>
            <a:r>
              <a:rPr lang="de-DE" dirty="0" smtClean="0"/>
              <a:t>2.2	</a:t>
            </a:r>
            <a:r>
              <a:rPr lang="de-DE" dirty="0" err="1" smtClean="0"/>
              <a:t>Vel</a:t>
            </a:r>
            <a:r>
              <a:rPr lang="de-DE" dirty="0" smtClean="0"/>
              <a:t> </a:t>
            </a:r>
            <a:r>
              <a:rPr lang="de-DE" dirty="0" err="1" smtClean="0"/>
              <a:t>augue</a:t>
            </a:r>
            <a:r>
              <a:rPr lang="de-DE" dirty="0" smtClean="0"/>
              <a:t> </a:t>
            </a:r>
            <a:r>
              <a:rPr lang="de-DE" dirty="0" err="1" smtClean="0"/>
              <a:t>laoreet</a:t>
            </a:r>
            <a:r>
              <a:rPr lang="de-DE" dirty="0" smtClean="0"/>
              <a:t> </a:t>
            </a:r>
            <a:r>
              <a:rPr lang="de-DE" dirty="0" err="1" smtClean="0"/>
              <a:t>rutrum</a:t>
            </a:r>
            <a:r>
              <a:rPr lang="de-DE" dirty="0" smtClean="0"/>
              <a:t> </a:t>
            </a:r>
            <a:r>
              <a:rPr lang="de-DE" dirty="0" err="1" smtClean="0"/>
              <a:t>faucibus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endParaRPr lang="de-DE" dirty="0" smtClean="0"/>
          </a:p>
          <a:p>
            <a:r>
              <a:rPr lang="de-DE" dirty="0" smtClean="0"/>
              <a:t>2.3	</a:t>
            </a:r>
            <a:r>
              <a:rPr lang="de-DE" dirty="0" err="1" smtClean="0"/>
              <a:t>Nullam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nibh</a:t>
            </a:r>
            <a:r>
              <a:rPr lang="de-DE" dirty="0" smtClean="0"/>
              <a:t> </a:t>
            </a:r>
            <a:r>
              <a:rPr lang="de-DE" dirty="0" err="1" smtClean="0"/>
              <a:t>ultricies</a:t>
            </a:r>
            <a:r>
              <a:rPr lang="de-DE" dirty="0" smtClean="0"/>
              <a:t> </a:t>
            </a:r>
            <a:r>
              <a:rPr lang="de-DE" dirty="0" err="1" smtClean="0"/>
              <a:t>vehicula</a:t>
            </a:r>
            <a:r>
              <a:rPr lang="de-DE" dirty="0" smtClean="0"/>
              <a:t> </a:t>
            </a:r>
            <a:r>
              <a:rPr lang="de-DE" dirty="0" err="1" smtClean="0"/>
              <a:t>ut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endParaRPr lang="de-DE" dirty="0" smtClean="0"/>
          </a:p>
          <a:p>
            <a:r>
              <a:rPr lang="de-DE" dirty="0" smtClean="0"/>
              <a:t>2.4	Maecenas </a:t>
            </a:r>
            <a:r>
              <a:rPr lang="de-DE" dirty="0" err="1" smtClean="0"/>
              <a:t>sed</a:t>
            </a:r>
            <a:r>
              <a:rPr lang="de-DE" dirty="0" smtClean="0"/>
              <a:t> </a:t>
            </a:r>
            <a:r>
              <a:rPr lang="de-DE" dirty="0" err="1" smtClean="0"/>
              <a:t>diam</a:t>
            </a:r>
            <a:r>
              <a:rPr lang="de-DE" dirty="0" smtClean="0"/>
              <a:t>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risus</a:t>
            </a:r>
            <a:r>
              <a:rPr lang="de-DE" dirty="0" smtClean="0"/>
              <a:t> </a:t>
            </a:r>
            <a:r>
              <a:rPr lang="de-DE" dirty="0" err="1" smtClean="0"/>
              <a:t>varius</a:t>
            </a:r>
            <a:r>
              <a:rPr lang="de-DE" dirty="0" smtClean="0"/>
              <a:t> non magna</a:t>
            </a:r>
          </a:p>
          <a:p>
            <a:r>
              <a:rPr lang="de-DE" dirty="0" smtClean="0"/>
              <a:t>2.5	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ullamcorper</a:t>
            </a:r>
            <a:r>
              <a:rPr lang="de-DE" dirty="0" smtClean="0"/>
              <a:t> </a:t>
            </a:r>
            <a:r>
              <a:rPr lang="de-DE" dirty="0" err="1" smtClean="0"/>
              <a:t>nulla</a:t>
            </a:r>
            <a:r>
              <a:rPr lang="de-DE" dirty="0" smtClean="0"/>
              <a:t> non </a:t>
            </a:r>
            <a:r>
              <a:rPr lang="de-DE" dirty="0" err="1" smtClean="0"/>
              <a:t>metus</a:t>
            </a:r>
            <a:r>
              <a:rPr lang="de-DE" dirty="0" smtClean="0"/>
              <a:t> </a:t>
            </a:r>
            <a:r>
              <a:rPr lang="de-DE" dirty="0" err="1" smtClean="0"/>
              <a:t>auctor</a:t>
            </a:r>
            <a:r>
              <a:rPr lang="de-DE" dirty="0" smtClean="0"/>
              <a:t> </a:t>
            </a:r>
            <a:r>
              <a:rPr lang="de-DE" dirty="0" err="1" smtClean="0"/>
              <a:t>fringilla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64229"/>
            <a:ext cx="559581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Headline Ebene 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9801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lin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64229"/>
            <a:ext cx="559581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Headline Ebene 1</a:t>
            </a:r>
            <a:endParaRPr lang="de-DE" dirty="0"/>
          </a:p>
        </p:txBody>
      </p:sp>
      <p:sp>
        <p:nvSpPr>
          <p:cNvPr id="5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5591079" cy="3074400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 typeface="Arial"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Duis </a:t>
            </a:r>
            <a:r>
              <a:rPr lang="de-DE" dirty="0" err="1" smtClean="0"/>
              <a:t>mollis</a:t>
            </a:r>
            <a:r>
              <a:rPr lang="de-DE" dirty="0" smtClean="0"/>
              <a:t>, </a:t>
            </a:r>
            <a:r>
              <a:rPr lang="de-DE" dirty="0" err="1" smtClean="0"/>
              <a:t>est</a:t>
            </a:r>
            <a:r>
              <a:rPr lang="de-DE" dirty="0" smtClean="0"/>
              <a:t> non commodo </a:t>
            </a:r>
            <a:r>
              <a:rPr lang="de-DE" dirty="0" err="1" smtClean="0"/>
              <a:t>luctus</a:t>
            </a:r>
            <a:r>
              <a:rPr lang="de-DE" dirty="0" smtClean="0"/>
              <a:t>, </a:t>
            </a:r>
            <a:r>
              <a:rPr lang="de-DE" dirty="0" err="1" smtClean="0"/>
              <a:t>nisi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</a:t>
            </a:r>
            <a:r>
              <a:rPr lang="de-DE" dirty="0" err="1" smtClean="0"/>
              <a:t>porttitor</a:t>
            </a:r>
            <a:r>
              <a:rPr lang="de-DE" dirty="0" smtClean="0"/>
              <a:t> </a:t>
            </a:r>
            <a:r>
              <a:rPr lang="de-DE" dirty="0" err="1" smtClean="0"/>
              <a:t>ligula</a:t>
            </a:r>
            <a:r>
              <a:rPr lang="de-DE" dirty="0" smtClean="0"/>
              <a:t>,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lacinia</a:t>
            </a:r>
            <a:r>
              <a:rPr lang="de-DE" dirty="0" smtClean="0"/>
              <a:t> </a:t>
            </a:r>
            <a:r>
              <a:rPr lang="de-DE" dirty="0" err="1" smtClean="0"/>
              <a:t>odio</a:t>
            </a:r>
            <a:r>
              <a:rPr lang="de-DE" dirty="0" smtClean="0"/>
              <a:t> </a:t>
            </a:r>
            <a:r>
              <a:rPr lang="de-DE" dirty="0" err="1" smtClean="0"/>
              <a:t>sem</a:t>
            </a:r>
            <a:r>
              <a:rPr lang="de-DE" dirty="0" smtClean="0"/>
              <a:t> </a:t>
            </a:r>
            <a:r>
              <a:rPr lang="de-DE" dirty="0" err="1" smtClean="0"/>
              <a:t>nec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</a:t>
            </a:r>
            <a:r>
              <a:rPr lang="de-DE" dirty="0" err="1" smtClean="0"/>
              <a:t>Praesent</a:t>
            </a:r>
            <a:r>
              <a:rPr lang="de-DE" dirty="0" smtClean="0"/>
              <a:t> commodo </a:t>
            </a:r>
            <a:r>
              <a:rPr lang="de-DE" dirty="0" err="1" smtClean="0"/>
              <a:t>cursus</a:t>
            </a:r>
            <a:r>
              <a:rPr lang="de-DE" dirty="0" smtClean="0"/>
              <a:t> magna, </a:t>
            </a:r>
            <a:r>
              <a:rPr lang="de-DE" dirty="0" err="1" smtClean="0"/>
              <a:t>vel</a:t>
            </a:r>
            <a:r>
              <a:rPr lang="de-DE" dirty="0" smtClean="0"/>
              <a:t> </a:t>
            </a:r>
            <a:r>
              <a:rPr lang="de-DE" dirty="0" err="1" smtClean="0"/>
              <a:t>scelerisque</a:t>
            </a:r>
            <a:r>
              <a:rPr lang="de-DE" dirty="0" smtClean="0"/>
              <a:t> </a:t>
            </a:r>
            <a:r>
              <a:rPr lang="de-DE" dirty="0" err="1" smtClean="0"/>
              <a:t>nisl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et. </a:t>
            </a:r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,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adipiscing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Morbi </a:t>
            </a:r>
            <a:r>
              <a:rPr lang="de-DE" dirty="0" err="1" smtClean="0"/>
              <a:t>leo</a:t>
            </a:r>
            <a:r>
              <a:rPr lang="de-DE" dirty="0" smtClean="0"/>
              <a:t> </a:t>
            </a:r>
            <a:r>
              <a:rPr lang="de-DE" dirty="0" err="1" smtClean="0"/>
              <a:t>risus</a:t>
            </a:r>
            <a:r>
              <a:rPr lang="de-DE" dirty="0" smtClean="0"/>
              <a:t>, </a:t>
            </a:r>
            <a:r>
              <a:rPr lang="de-DE" dirty="0" err="1" smtClean="0"/>
              <a:t>porta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, </a:t>
            </a:r>
            <a:r>
              <a:rPr lang="de-DE" dirty="0" err="1" smtClean="0"/>
              <a:t>vestibulum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eros</a:t>
            </a:r>
            <a:r>
              <a:rPr lang="de-DE" dirty="0" smtClean="0"/>
              <a:t>. </a:t>
            </a:r>
            <a:r>
              <a:rPr lang="de-DE" dirty="0" err="1" smtClean="0"/>
              <a:t>Cras</a:t>
            </a:r>
            <a:r>
              <a:rPr lang="de-DE" dirty="0" smtClean="0"/>
              <a:t> </a:t>
            </a:r>
            <a:r>
              <a:rPr lang="de-DE" dirty="0" err="1" smtClean="0"/>
              <a:t>mattis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purus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 </a:t>
            </a:r>
            <a:r>
              <a:rPr lang="de-DE" dirty="0" err="1" smtClean="0"/>
              <a:t>fermentum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 non mi </a:t>
            </a:r>
            <a:r>
              <a:rPr lang="de-DE" dirty="0" err="1" smtClean="0"/>
              <a:t>porta</a:t>
            </a:r>
            <a:r>
              <a:rPr lang="de-DE" dirty="0" smtClean="0"/>
              <a:t> </a:t>
            </a:r>
            <a:r>
              <a:rPr lang="de-DE" dirty="0" err="1" smtClean="0"/>
              <a:t>gravida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metus</a:t>
            </a:r>
            <a:r>
              <a:rPr lang="de-DE" dirty="0" smtClean="0"/>
              <a:t>.</a:t>
            </a:r>
          </a:p>
          <a:p>
            <a:pPr lvl="0"/>
            <a:endParaRPr lang="de-DE" dirty="0" smtClean="0"/>
          </a:p>
          <a:p>
            <a:pPr lvl="0"/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ullamcorper</a:t>
            </a:r>
            <a:r>
              <a:rPr lang="de-DE" dirty="0" smtClean="0"/>
              <a:t> </a:t>
            </a:r>
            <a:r>
              <a:rPr lang="de-DE" dirty="0" err="1" smtClean="0"/>
              <a:t>nulla</a:t>
            </a:r>
            <a:r>
              <a:rPr lang="de-DE" dirty="0" smtClean="0"/>
              <a:t> non </a:t>
            </a:r>
            <a:r>
              <a:rPr lang="de-DE" dirty="0" err="1" smtClean="0"/>
              <a:t>metus</a:t>
            </a:r>
            <a:r>
              <a:rPr lang="de-DE" dirty="0" smtClean="0"/>
              <a:t> </a:t>
            </a:r>
            <a:r>
              <a:rPr lang="de-DE" dirty="0" err="1" smtClean="0"/>
              <a:t>auctor</a:t>
            </a:r>
            <a:r>
              <a:rPr lang="de-DE" dirty="0" smtClean="0"/>
              <a:t> </a:t>
            </a:r>
            <a:r>
              <a:rPr lang="de-DE" dirty="0" err="1" smtClean="0"/>
              <a:t>fringilla</a:t>
            </a:r>
            <a:r>
              <a:rPr lang="de-DE" dirty="0" smtClean="0"/>
              <a:t>. </a:t>
            </a:r>
            <a:r>
              <a:rPr lang="de-DE" dirty="0" err="1" smtClean="0"/>
              <a:t>Vivamus</a:t>
            </a:r>
            <a:r>
              <a:rPr lang="de-DE" dirty="0" smtClean="0"/>
              <a:t> </a:t>
            </a:r>
            <a:r>
              <a:rPr lang="de-DE" dirty="0" err="1" smtClean="0"/>
              <a:t>sagittis</a:t>
            </a:r>
            <a:r>
              <a:rPr lang="de-DE" dirty="0" smtClean="0"/>
              <a:t> </a:t>
            </a:r>
            <a:r>
              <a:rPr lang="de-DE" dirty="0" err="1" smtClean="0"/>
              <a:t>lacus</a:t>
            </a:r>
            <a:r>
              <a:rPr lang="de-DE" dirty="0" smtClean="0"/>
              <a:t> </a:t>
            </a:r>
            <a:r>
              <a:rPr lang="de-DE" dirty="0" err="1" smtClean="0"/>
              <a:t>vel</a:t>
            </a:r>
            <a:r>
              <a:rPr lang="de-DE" dirty="0" smtClean="0"/>
              <a:t> </a:t>
            </a:r>
            <a:r>
              <a:rPr lang="de-DE" dirty="0" err="1" smtClean="0"/>
              <a:t>augue</a:t>
            </a:r>
            <a:r>
              <a:rPr lang="de-DE" dirty="0" smtClean="0"/>
              <a:t> </a:t>
            </a:r>
            <a:r>
              <a:rPr lang="de-DE" dirty="0" err="1" smtClean="0"/>
              <a:t>laoreet</a:t>
            </a:r>
            <a:r>
              <a:rPr lang="de-DE" dirty="0" smtClean="0"/>
              <a:t> </a:t>
            </a:r>
            <a:r>
              <a:rPr lang="de-DE" dirty="0" err="1" smtClean="0"/>
              <a:t>rutrum</a:t>
            </a:r>
            <a:r>
              <a:rPr lang="de-DE" dirty="0" smtClean="0"/>
              <a:t> </a:t>
            </a:r>
            <a:r>
              <a:rPr lang="de-DE" dirty="0" err="1" smtClean="0"/>
              <a:t>faucibus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auctor</a:t>
            </a:r>
            <a:r>
              <a:rPr lang="de-DE" dirty="0" smtClean="0"/>
              <a:t>. Integer </a:t>
            </a:r>
            <a:r>
              <a:rPr lang="de-DE" dirty="0" err="1" smtClean="0"/>
              <a:t>posuere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a ante </a:t>
            </a:r>
            <a:r>
              <a:rPr lang="de-DE" dirty="0" err="1" smtClean="0"/>
              <a:t>venenatis</a:t>
            </a:r>
            <a:r>
              <a:rPr lang="de-DE" dirty="0" smtClean="0"/>
              <a:t> </a:t>
            </a:r>
            <a:r>
              <a:rPr lang="de-DE" dirty="0" err="1" smtClean="0"/>
              <a:t>dapibus</a:t>
            </a:r>
            <a:r>
              <a:rPr lang="de-DE" dirty="0" smtClean="0"/>
              <a:t> </a:t>
            </a:r>
            <a:r>
              <a:rPr lang="de-DE" dirty="0" err="1" smtClean="0"/>
              <a:t>posuere</a:t>
            </a:r>
            <a:r>
              <a:rPr lang="de-DE" dirty="0" smtClean="0"/>
              <a:t> </a:t>
            </a:r>
            <a:r>
              <a:rPr lang="de-DE" dirty="0" err="1" smtClean="0"/>
              <a:t>velit</a:t>
            </a:r>
            <a:r>
              <a:rPr lang="de-DE" dirty="0" smtClean="0"/>
              <a:t> </a:t>
            </a:r>
            <a:r>
              <a:rPr lang="de-DE" dirty="0" err="1" smtClean="0"/>
              <a:t>aliquet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sed</a:t>
            </a:r>
            <a:r>
              <a:rPr lang="de-DE" dirty="0" smtClean="0"/>
              <a:t> </a:t>
            </a:r>
            <a:r>
              <a:rPr lang="de-DE" dirty="0" err="1" smtClean="0"/>
              <a:t>odio</a:t>
            </a:r>
            <a:r>
              <a:rPr lang="de-DE" dirty="0" smtClean="0"/>
              <a:t> </a:t>
            </a:r>
            <a:r>
              <a:rPr lang="de-DE" dirty="0" err="1" smtClean="0"/>
              <a:t>dui</a:t>
            </a:r>
            <a:r>
              <a:rPr lang="de-DE" dirty="0" smtClean="0"/>
              <a:t>. Integer </a:t>
            </a:r>
            <a:r>
              <a:rPr lang="de-DE" dirty="0" err="1" smtClean="0"/>
              <a:t>posuere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a ante </a:t>
            </a:r>
            <a:r>
              <a:rPr lang="de-DE" dirty="0" err="1" smtClean="0"/>
              <a:t>venenatis</a:t>
            </a:r>
            <a:r>
              <a:rPr lang="de-DE" dirty="0" smtClean="0"/>
              <a:t> </a:t>
            </a:r>
            <a:r>
              <a:rPr lang="de-DE" dirty="0" err="1" smtClean="0"/>
              <a:t>dapibus</a:t>
            </a:r>
            <a:r>
              <a:rPr lang="de-DE" dirty="0" smtClean="0"/>
              <a:t> </a:t>
            </a:r>
            <a:r>
              <a:rPr lang="de-DE" dirty="0" err="1" smtClean="0"/>
              <a:t>posuere</a:t>
            </a:r>
            <a:r>
              <a:rPr lang="de-DE" dirty="0" smtClean="0"/>
              <a:t> </a:t>
            </a:r>
            <a:r>
              <a:rPr lang="de-DE" dirty="0" err="1" smtClean="0"/>
              <a:t>velit</a:t>
            </a:r>
            <a:r>
              <a:rPr lang="de-DE" dirty="0" smtClean="0"/>
              <a:t> </a:t>
            </a:r>
            <a:r>
              <a:rPr lang="de-DE" dirty="0" err="1" smtClean="0"/>
              <a:t>aliquet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 non mi.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1150" y="222308"/>
            <a:ext cx="5595810" cy="247732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1400" b="1" spc="0">
                <a:solidFill>
                  <a:srgbClr val="D5022E"/>
                </a:solidFill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Sofortprogramm „Perspektive Innenstadt!“ - Öffentlicher Auftakt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7564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lin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559581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lang="de-DE" sz="2800" b="1" kern="1200" spc="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Headline Ebene 2</a:t>
            </a:r>
            <a:endParaRPr lang="de-DE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5591079" cy="3074400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 typeface="Arial"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Duis </a:t>
            </a:r>
            <a:r>
              <a:rPr lang="de-DE" dirty="0" err="1" smtClean="0"/>
              <a:t>mollis</a:t>
            </a:r>
            <a:r>
              <a:rPr lang="de-DE" dirty="0" smtClean="0"/>
              <a:t>, </a:t>
            </a:r>
            <a:r>
              <a:rPr lang="de-DE" dirty="0" err="1" smtClean="0"/>
              <a:t>est</a:t>
            </a:r>
            <a:r>
              <a:rPr lang="de-DE" dirty="0" smtClean="0"/>
              <a:t> non commodo </a:t>
            </a:r>
            <a:r>
              <a:rPr lang="de-DE" dirty="0" err="1" smtClean="0"/>
              <a:t>luctus</a:t>
            </a:r>
            <a:r>
              <a:rPr lang="de-DE" dirty="0" smtClean="0"/>
              <a:t>, </a:t>
            </a:r>
            <a:r>
              <a:rPr lang="de-DE" dirty="0" err="1" smtClean="0"/>
              <a:t>nisi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</a:t>
            </a:r>
            <a:r>
              <a:rPr lang="de-DE" dirty="0" err="1" smtClean="0"/>
              <a:t>porttitor</a:t>
            </a:r>
            <a:r>
              <a:rPr lang="de-DE" dirty="0" smtClean="0"/>
              <a:t> </a:t>
            </a:r>
            <a:r>
              <a:rPr lang="de-DE" dirty="0" err="1" smtClean="0"/>
              <a:t>ligula</a:t>
            </a:r>
            <a:r>
              <a:rPr lang="de-DE" dirty="0" smtClean="0"/>
              <a:t>,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lacinia</a:t>
            </a:r>
            <a:r>
              <a:rPr lang="de-DE" dirty="0" smtClean="0"/>
              <a:t> </a:t>
            </a:r>
            <a:r>
              <a:rPr lang="de-DE" dirty="0" err="1" smtClean="0"/>
              <a:t>odio</a:t>
            </a:r>
            <a:r>
              <a:rPr lang="de-DE" dirty="0" smtClean="0"/>
              <a:t> </a:t>
            </a:r>
            <a:r>
              <a:rPr lang="de-DE" dirty="0" err="1" smtClean="0"/>
              <a:t>sem</a:t>
            </a:r>
            <a:r>
              <a:rPr lang="de-DE" dirty="0" smtClean="0"/>
              <a:t> </a:t>
            </a:r>
            <a:r>
              <a:rPr lang="de-DE" dirty="0" err="1" smtClean="0"/>
              <a:t>nec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</a:t>
            </a:r>
            <a:r>
              <a:rPr lang="de-DE" dirty="0" err="1" smtClean="0"/>
              <a:t>Praesent</a:t>
            </a:r>
            <a:r>
              <a:rPr lang="de-DE" dirty="0" smtClean="0"/>
              <a:t> commodo </a:t>
            </a:r>
            <a:r>
              <a:rPr lang="de-DE" dirty="0" err="1" smtClean="0"/>
              <a:t>cursus</a:t>
            </a:r>
            <a:r>
              <a:rPr lang="de-DE" dirty="0" smtClean="0"/>
              <a:t> magna, </a:t>
            </a:r>
            <a:r>
              <a:rPr lang="de-DE" dirty="0" err="1" smtClean="0"/>
              <a:t>vel</a:t>
            </a:r>
            <a:r>
              <a:rPr lang="de-DE" dirty="0" smtClean="0"/>
              <a:t> </a:t>
            </a:r>
            <a:r>
              <a:rPr lang="de-DE" dirty="0" err="1" smtClean="0"/>
              <a:t>scelerisque</a:t>
            </a:r>
            <a:r>
              <a:rPr lang="de-DE" dirty="0" smtClean="0"/>
              <a:t> </a:t>
            </a:r>
            <a:r>
              <a:rPr lang="de-DE" dirty="0" err="1" smtClean="0"/>
              <a:t>nisl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et. </a:t>
            </a:r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,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adipiscing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Morbi </a:t>
            </a:r>
            <a:r>
              <a:rPr lang="de-DE" dirty="0" err="1" smtClean="0"/>
              <a:t>leo</a:t>
            </a:r>
            <a:r>
              <a:rPr lang="de-DE" dirty="0" smtClean="0"/>
              <a:t> </a:t>
            </a:r>
            <a:r>
              <a:rPr lang="de-DE" dirty="0" err="1" smtClean="0"/>
              <a:t>risus</a:t>
            </a:r>
            <a:r>
              <a:rPr lang="de-DE" dirty="0" smtClean="0"/>
              <a:t>, </a:t>
            </a:r>
            <a:r>
              <a:rPr lang="de-DE" dirty="0" err="1" smtClean="0"/>
              <a:t>porta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, </a:t>
            </a:r>
            <a:r>
              <a:rPr lang="de-DE" dirty="0" err="1" smtClean="0"/>
              <a:t>vestibulum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eros</a:t>
            </a:r>
            <a:r>
              <a:rPr lang="de-DE" dirty="0" smtClean="0"/>
              <a:t>. </a:t>
            </a:r>
            <a:r>
              <a:rPr lang="de-DE" dirty="0" err="1" smtClean="0"/>
              <a:t>Cras</a:t>
            </a:r>
            <a:r>
              <a:rPr lang="de-DE" dirty="0" smtClean="0"/>
              <a:t> </a:t>
            </a:r>
            <a:r>
              <a:rPr lang="de-DE" dirty="0" err="1" smtClean="0"/>
              <a:t>mattis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purus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 </a:t>
            </a:r>
            <a:r>
              <a:rPr lang="de-DE" dirty="0" err="1" smtClean="0"/>
              <a:t>fermentum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 non mi </a:t>
            </a:r>
            <a:r>
              <a:rPr lang="de-DE" dirty="0" err="1" smtClean="0"/>
              <a:t>porta</a:t>
            </a:r>
            <a:r>
              <a:rPr lang="de-DE" dirty="0" smtClean="0"/>
              <a:t> </a:t>
            </a:r>
            <a:r>
              <a:rPr lang="de-DE" dirty="0" err="1" smtClean="0"/>
              <a:t>gravida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metus</a:t>
            </a:r>
            <a:r>
              <a:rPr lang="de-DE" dirty="0" smtClean="0"/>
              <a:t>.</a:t>
            </a:r>
          </a:p>
          <a:p>
            <a:pPr lvl="0"/>
            <a:endParaRPr lang="de-DE" dirty="0" smtClean="0"/>
          </a:p>
          <a:p>
            <a:pPr lvl="0"/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ullamcorper</a:t>
            </a:r>
            <a:r>
              <a:rPr lang="de-DE" dirty="0" smtClean="0"/>
              <a:t> </a:t>
            </a:r>
            <a:r>
              <a:rPr lang="de-DE" dirty="0" err="1" smtClean="0"/>
              <a:t>nulla</a:t>
            </a:r>
            <a:r>
              <a:rPr lang="de-DE" dirty="0" smtClean="0"/>
              <a:t> non </a:t>
            </a:r>
            <a:r>
              <a:rPr lang="de-DE" dirty="0" err="1" smtClean="0"/>
              <a:t>metus</a:t>
            </a:r>
            <a:r>
              <a:rPr lang="de-DE" dirty="0" smtClean="0"/>
              <a:t> </a:t>
            </a:r>
            <a:r>
              <a:rPr lang="de-DE" dirty="0" err="1" smtClean="0"/>
              <a:t>auctor</a:t>
            </a:r>
            <a:r>
              <a:rPr lang="de-DE" dirty="0" smtClean="0"/>
              <a:t> </a:t>
            </a:r>
            <a:r>
              <a:rPr lang="de-DE" dirty="0" err="1" smtClean="0"/>
              <a:t>fringilla</a:t>
            </a:r>
            <a:r>
              <a:rPr lang="de-DE" dirty="0" smtClean="0"/>
              <a:t>. </a:t>
            </a:r>
            <a:r>
              <a:rPr lang="de-DE" dirty="0" err="1" smtClean="0"/>
              <a:t>Vivamus</a:t>
            </a:r>
            <a:r>
              <a:rPr lang="de-DE" dirty="0" smtClean="0"/>
              <a:t> </a:t>
            </a:r>
            <a:r>
              <a:rPr lang="de-DE" dirty="0" err="1" smtClean="0"/>
              <a:t>sagittis</a:t>
            </a:r>
            <a:r>
              <a:rPr lang="de-DE" dirty="0" smtClean="0"/>
              <a:t> </a:t>
            </a:r>
            <a:r>
              <a:rPr lang="de-DE" dirty="0" err="1" smtClean="0"/>
              <a:t>lacus</a:t>
            </a:r>
            <a:r>
              <a:rPr lang="de-DE" dirty="0" smtClean="0"/>
              <a:t> </a:t>
            </a:r>
            <a:r>
              <a:rPr lang="de-DE" dirty="0" err="1" smtClean="0"/>
              <a:t>vel</a:t>
            </a:r>
            <a:r>
              <a:rPr lang="de-DE" dirty="0" smtClean="0"/>
              <a:t> </a:t>
            </a:r>
            <a:r>
              <a:rPr lang="de-DE" dirty="0" err="1" smtClean="0"/>
              <a:t>augue</a:t>
            </a:r>
            <a:r>
              <a:rPr lang="de-DE" dirty="0" smtClean="0"/>
              <a:t> </a:t>
            </a:r>
            <a:r>
              <a:rPr lang="de-DE" dirty="0" err="1" smtClean="0"/>
              <a:t>laoreet</a:t>
            </a:r>
            <a:r>
              <a:rPr lang="de-DE" dirty="0" smtClean="0"/>
              <a:t> </a:t>
            </a:r>
            <a:r>
              <a:rPr lang="de-DE" dirty="0" err="1" smtClean="0"/>
              <a:t>rutrum</a:t>
            </a:r>
            <a:r>
              <a:rPr lang="de-DE" dirty="0" smtClean="0"/>
              <a:t> </a:t>
            </a:r>
            <a:r>
              <a:rPr lang="de-DE" dirty="0" err="1" smtClean="0"/>
              <a:t>faucibus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auctor</a:t>
            </a:r>
            <a:r>
              <a:rPr lang="de-DE" dirty="0" smtClean="0"/>
              <a:t>. Integer </a:t>
            </a:r>
            <a:r>
              <a:rPr lang="de-DE" dirty="0" err="1" smtClean="0"/>
              <a:t>posuere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a ante </a:t>
            </a:r>
            <a:r>
              <a:rPr lang="de-DE" dirty="0" err="1" smtClean="0"/>
              <a:t>venenatis</a:t>
            </a:r>
            <a:r>
              <a:rPr lang="de-DE" dirty="0" smtClean="0"/>
              <a:t> </a:t>
            </a:r>
            <a:r>
              <a:rPr lang="de-DE" dirty="0" err="1" smtClean="0"/>
              <a:t>dapibus</a:t>
            </a:r>
            <a:r>
              <a:rPr lang="de-DE" dirty="0" smtClean="0"/>
              <a:t> </a:t>
            </a:r>
            <a:r>
              <a:rPr lang="de-DE" dirty="0" err="1" smtClean="0"/>
              <a:t>posuere</a:t>
            </a:r>
            <a:r>
              <a:rPr lang="de-DE" dirty="0" smtClean="0"/>
              <a:t> </a:t>
            </a:r>
            <a:r>
              <a:rPr lang="de-DE" dirty="0" err="1" smtClean="0"/>
              <a:t>velit</a:t>
            </a:r>
            <a:r>
              <a:rPr lang="de-DE" dirty="0" smtClean="0"/>
              <a:t> </a:t>
            </a:r>
            <a:r>
              <a:rPr lang="de-DE" dirty="0" err="1" smtClean="0"/>
              <a:t>aliquet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sed</a:t>
            </a:r>
            <a:r>
              <a:rPr lang="de-DE" dirty="0" smtClean="0"/>
              <a:t> </a:t>
            </a:r>
            <a:r>
              <a:rPr lang="de-DE" dirty="0" err="1" smtClean="0"/>
              <a:t>odio</a:t>
            </a:r>
            <a:r>
              <a:rPr lang="de-DE" dirty="0" smtClean="0"/>
              <a:t> </a:t>
            </a:r>
            <a:r>
              <a:rPr lang="de-DE" dirty="0" err="1" smtClean="0"/>
              <a:t>dui</a:t>
            </a:r>
            <a:r>
              <a:rPr lang="de-DE" dirty="0" smtClean="0"/>
              <a:t>. Integer </a:t>
            </a:r>
            <a:r>
              <a:rPr lang="de-DE" dirty="0" err="1" smtClean="0"/>
              <a:t>posuere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a ante </a:t>
            </a:r>
            <a:r>
              <a:rPr lang="de-DE" dirty="0" err="1" smtClean="0"/>
              <a:t>venenatis</a:t>
            </a:r>
            <a:r>
              <a:rPr lang="de-DE" dirty="0" smtClean="0"/>
              <a:t> </a:t>
            </a:r>
            <a:r>
              <a:rPr lang="de-DE" dirty="0" err="1" smtClean="0"/>
              <a:t>dapibus</a:t>
            </a:r>
            <a:r>
              <a:rPr lang="de-DE" dirty="0" smtClean="0"/>
              <a:t> </a:t>
            </a:r>
            <a:r>
              <a:rPr lang="de-DE" dirty="0" err="1" smtClean="0"/>
              <a:t>posuere</a:t>
            </a:r>
            <a:r>
              <a:rPr lang="de-DE" dirty="0" smtClean="0"/>
              <a:t> </a:t>
            </a:r>
            <a:r>
              <a:rPr lang="de-DE" dirty="0" err="1" smtClean="0"/>
              <a:t>velit</a:t>
            </a:r>
            <a:r>
              <a:rPr lang="de-DE" dirty="0" smtClean="0"/>
              <a:t> </a:t>
            </a:r>
            <a:r>
              <a:rPr lang="de-DE" dirty="0" err="1" smtClean="0"/>
              <a:t>aliquet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 non mi.</a:t>
            </a:r>
          </a:p>
        </p:txBody>
      </p:sp>
    </p:spTree>
    <p:extLst>
      <p:ext uri="{BB962C8B-B14F-4D97-AF65-F5344CB8AC3E}">
        <p14:creationId xmlns:p14="http://schemas.microsoft.com/office/powerpoint/2010/main" val="3025478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lin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559699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lang="de-DE" sz="2800" b="1" kern="1200" spc="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Headline Ebene 3</a:t>
            </a:r>
            <a:endParaRPr lang="de-DE" dirty="0"/>
          </a:p>
        </p:txBody>
      </p:sp>
      <p:sp>
        <p:nvSpPr>
          <p:cNvPr id="5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5591079" cy="3074400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 typeface="Arial"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Duis </a:t>
            </a:r>
            <a:r>
              <a:rPr lang="de-DE" dirty="0" err="1" smtClean="0"/>
              <a:t>mollis</a:t>
            </a:r>
            <a:r>
              <a:rPr lang="de-DE" dirty="0" smtClean="0"/>
              <a:t>, </a:t>
            </a:r>
            <a:r>
              <a:rPr lang="de-DE" dirty="0" err="1" smtClean="0"/>
              <a:t>est</a:t>
            </a:r>
            <a:r>
              <a:rPr lang="de-DE" dirty="0" smtClean="0"/>
              <a:t> non commodo </a:t>
            </a:r>
            <a:r>
              <a:rPr lang="de-DE" dirty="0" err="1" smtClean="0"/>
              <a:t>luctus</a:t>
            </a:r>
            <a:r>
              <a:rPr lang="de-DE" dirty="0" smtClean="0"/>
              <a:t>, </a:t>
            </a:r>
            <a:r>
              <a:rPr lang="de-DE" dirty="0" err="1" smtClean="0"/>
              <a:t>nisi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</a:t>
            </a:r>
            <a:r>
              <a:rPr lang="de-DE" dirty="0" err="1" smtClean="0"/>
              <a:t>porttitor</a:t>
            </a:r>
            <a:r>
              <a:rPr lang="de-DE" dirty="0" smtClean="0"/>
              <a:t> </a:t>
            </a:r>
            <a:r>
              <a:rPr lang="de-DE" dirty="0" err="1" smtClean="0"/>
              <a:t>ligula</a:t>
            </a:r>
            <a:r>
              <a:rPr lang="de-DE" dirty="0" smtClean="0"/>
              <a:t>,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lacinia</a:t>
            </a:r>
            <a:r>
              <a:rPr lang="de-DE" dirty="0" smtClean="0"/>
              <a:t> </a:t>
            </a:r>
            <a:r>
              <a:rPr lang="de-DE" dirty="0" err="1" smtClean="0"/>
              <a:t>odio</a:t>
            </a:r>
            <a:r>
              <a:rPr lang="de-DE" dirty="0" smtClean="0"/>
              <a:t> </a:t>
            </a:r>
            <a:r>
              <a:rPr lang="de-DE" dirty="0" err="1" smtClean="0"/>
              <a:t>sem</a:t>
            </a:r>
            <a:r>
              <a:rPr lang="de-DE" dirty="0" smtClean="0"/>
              <a:t> </a:t>
            </a:r>
            <a:r>
              <a:rPr lang="de-DE" dirty="0" err="1" smtClean="0"/>
              <a:t>nec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</a:t>
            </a:r>
            <a:r>
              <a:rPr lang="de-DE" dirty="0" err="1" smtClean="0"/>
              <a:t>Praesent</a:t>
            </a:r>
            <a:r>
              <a:rPr lang="de-DE" dirty="0" smtClean="0"/>
              <a:t> commodo </a:t>
            </a:r>
            <a:r>
              <a:rPr lang="de-DE" dirty="0" err="1" smtClean="0"/>
              <a:t>cursus</a:t>
            </a:r>
            <a:r>
              <a:rPr lang="de-DE" dirty="0" smtClean="0"/>
              <a:t> magna, </a:t>
            </a:r>
            <a:r>
              <a:rPr lang="de-DE" dirty="0" err="1" smtClean="0"/>
              <a:t>vel</a:t>
            </a:r>
            <a:r>
              <a:rPr lang="de-DE" dirty="0" smtClean="0"/>
              <a:t> </a:t>
            </a:r>
            <a:r>
              <a:rPr lang="de-DE" dirty="0" err="1" smtClean="0"/>
              <a:t>scelerisque</a:t>
            </a:r>
            <a:r>
              <a:rPr lang="de-DE" dirty="0" smtClean="0"/>
              <a:t> </a:t>
            </a:r>
            <a:r>
              <a:rPr lang="de-DE" dirty="0" err="1" smtClean="0"/>
              <a:t>nisl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et. </a:t>
            </a:r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,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adipiscing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Morbi </a:t>
            </a:r>
            <a:r>
              <a:rPr lang="de-DE" dirty="0" err="1" smtClean="0"/>
              <a:t>leo</a:t>
            </a:r>
            <a:r>
              <a:rPr lang="de-DE" dirty="0" smtClean="0"/>
              <a:t> </a:t>
            </a:r>
            <a:r>
              <a:rPr lang="de-DE" dirty="0" err="1" smtClean="0"/>
              <a:t>risus</a:t>
            </a:r>
            <a:r>
              <a:rPr lang="de-DE" dirty="0" smtClean="0"/>
              <a:t>, </a:t>
            </a:r>
            <a:r>
              <a:rPr lang="de-DE" dirty="0" err="1" smtClean="0"/>
              <a:t>porta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, </a:t>
            </a:r>
            <a:r>
              <a:rPr lang="de-DE" dirty="0" err="1" smtClean="0"/>
              <a:t>vestibulum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eros</a:t>
            </a:r>
            <a:r>
              <a:rPr lang="de-DE" dirty="0" smtClean="0"/>
              <a:t>. </a:t>
            </a:r>
            <a:r>
              <a:rPr lang="de-DE" dirty="0" err="1" smtClean="0"/>
              <a:t>Cras</a:t>
            </a:r>
            <a:r>
              <a:rPr lang="de-DE" dirty="0" smtClean="0"/>
              <a:t> </a:t>
            </a:r>
            <a:r>
              <a:rPr lang="de-DE" dirty="0" err="1" smtClean="0"/>
              <a:t>mattis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purus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 </a:t>
            </a:r>
            <a:r>
              <a:rPr lang="de-DE" dirty="0" err="1" smtClean="0"/>
              <a:t>fermentum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 non mi </a:t>
            </a:r>
            <a:r>
              <a:rPr lang="de-DE" dirty="0" err="1" smtClean="0"/>
              <a:t>porta</a:t>
            </a:r>
            <a:r>
              <a:rPr lang="de-DE" dirty="0" smtClean="0"/>
              <a:t> </a:t>
            </a:r>
            <a:r>
              <a:rPr lang="de-DE" dirty="0" err="1" smtClean="0"/>
              <a:t>gravida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metus</a:t>
            </a:r>
            <a:r>
              <a:rPr lang="de-DE" dirty="0" smtClean="0"/>
              <a:t>.</a:t>
            </a:r>
          </a:p>
          <a:p>
            <a:pPr lvl="0"/>
            <a:endParaRPr lang="de-DE" dirty="0" smtClean="0"/>
          </a:p>
          <a:p>
            <a:pPr lvl="0"/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ullamcorper</a:t>
            </a:r>
            <a:r>
              <a:rPr lang="de-DE" dirty="0" smtClean="0"/>
              <a:t> </a:t>
            </a:r>
            <a:r>
              <a:rPr lang="de-DE" dirty="0" err="1" smtClean="0"/>
              <a:t>nulla</a:t>
            </a:r>
            <a:r>
              <a:rPr lang="de-DE" dirty="0" smtClean="0"/>
              <a:t> non </a:t>
            </a:r>
            <a:r>
              <a:rPr lang="de-DE" dirty="0" err="1" smtClean="0"/>
              <a:t>metus</a:t>
            </a:r>
            <a:r>
              <a:rPr lang="de-DE" dirty="0" smtClean="0"/>
              <a:t> </a:t>
            </a:r>
            <a:r>
              <a:rPr lang="de-DE" dirty="0" err="1" smtClean="0"/>
              <a:t>auctor</a:t>
            </a:r>
            <a:r>
              <a:rPr lang="de-DE" dirty="0" smtClean="0"/>
              <a:t> </a:t>
            </a:r>
            <a:r>
              <a:rPr lang="de-DE" dirty="0" err="1" smtClean="0"/>
              <a:t>fringilla</a:t>
            </a:r>
            <a:r>
              <a:rPr lang="de-DE" dirty="0" smtClean="0"/>
              <a:t>. </a:t>
            </a:r>
            <a:r>
              <a:rPr lang="de-DE" dirty="0" err="1" smtClean="0"/>
              <a:t>Vivamus</a:t>
            </a:r>
            <a:r>
              <a:rPr lang="de-DE" dirty="0" smtClean="0"/>
              <a:t> </a:t>
            </a:r>
            <a:r>
              <a:rPr lang="de-DE" dirty="0" err="1" smtClean="0"/>
              <a:t>sagittis</a:t>
            </a:r>
            <a:r>
              <a:rPr lang="de-DE" dirty="0" smtClean="0"/>
              <a:t> </a:t>
            </a:r>
            <a:r>
              <a:rPr lang="de-DE" dirty="0" err="1" smtClean="0"/>
              <a:t>lacus</a:t>
            </a:r>
            <a:r>
              <a:rPr lang="de-DE" dirty="0" smtClean="0"/>
              <a:t> </a:t>
            </a:r>
            <a:r>
              <a:rPr lang="de-DE" dirty="0" err="1" smtClean="0"/>
              <a:t>velaugue</a:t>
            </a:r>
            <a:r>
              <a:rPr lang="de-DE" dirty="0" smtClean="0"/>
              <a:t> </a:t>
            </a:r>
            <a:r>
              <a:rPr lang="de-DE" dirty="0" err="1" smtClean="0"/>
              <a:t>laoreet</a:t>
            </a:r>
            <a:r>
              <a:rPr lang="de-DE" dirty="0" smtClean="0"/>
              <a:t> </a:t>
            </a:r>
            <a:r>
              <a:rPr lang="de-DE" dirty="0" err="1" smtClean="0"/>
              <a:t>rutrum</a:t>
            </a:r>
            <a:r>
              <a:rPr lang="de-DE" dirty="0" smtClean="0"/>
              <a:t> </a:t>
            </a:r>
            <a:r>
              <a:rPr lang="de-DE" dirty="0" err="1" smtClean="0"/>
              <a:t>faucibus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auctor</a:t>
            </a:r>
            <a:r>
              <a:rPr lang="de-DE" dirty="0" smtClean="0"/>
              <a:t>. Integer </a:t>
            </a:r>
            <a:r>
              <a:rPr lang="de-DE" dirty="0" err="1" smtClean="0"/>
              <a:t>posuere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a ante </a:t>
            </a:r>
            <a:r>
              <a:rPr lang="de-DE" dirty="0" err="1" smtClean="0"/>
              <a:t>venenatis</a:t>
            </a:r>
            <a:r>
              <a:rPr lang="de-DE" dirty="0" smtClean="0"/>
              <a:t> </a:t>
            </a:r>
            <a:r>
              <a:rPr lang="de-DE" dirty="0" err="1" smtClean="0"/>
              <a:t>dapibus</a:t>
            </a:r>
            <a:r>
              <a:rPr lang="de-DE" dirty="0" smtClean="0"/>
              <a:t> </a:t>
            </a:r>
            <a:r>
              <a:rPr lang="de-DE" dirty="0" err="1" smtClean="0"/>
              <a:t>posuere</a:t>
            </a:r>
            <a:r>
              <a:rPr lang="de-DE" dirty="0" smtClean="0"/>
              <a:t> </a:t>
            </a:r>
            <a:r>
              <a:rPr lang="de-DE" dirty="0" err="1" smtClean="0"/>
              <a:t>velit</a:t>
            </a:r>
            <a:r>
              <a:rPr lang="de-DE" dirty="0" smtClean="0"/>
              <a:t> </a:t>
            </a:r>
            <a:r>
              <a:rPr lang="de-DE" dirty="0" err="1" smtClean="0"/>
              <a:t>aliquet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sed</a:t>
            </a:r>
            <a:r>
              <a:rPr lang="de-DE" dirty="0" smtClean="0"/>
              <a:t> </a:t>
            </a:r>
            <a:r>
              <a:rPr lang="de-DE" dirty="0" err="1" smtClean="0"/>
              <a:t>odio</a:t>
            </a:r>
            <a:r>
              <a:rPr lang="de-DE" dirty="0" smtClean="0"/>
              <a:t> </a:t>
            </a:r>
            <a:r>
              <a:rPr lang="de-DE" dirty="0" err="1" smtClean="0"/>
              <a:t>dui</a:t>
            </a:r>
            <a:r>
              <a:rPr lang="de-DE" dirty="0" smtClean="0"/>
              <a:t>. Integer </a:t>
            </a:r>
            <a:r>
              <a:rPr lang="de-DE" dirty="0" err="1" smtClean="0"/>
              <a:t>posuere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a ante </a:t>
            </a:r>
            <a:r>
              <a:rPr lang="de-DE" dirty="0" err="1" smtClean="0"/>
              <a:t>venenatis</a:t>
            </a:r>
            <a:r>
              <a:rPr lang="de-DE" dirty="0" smtClean="0"/>
              <a:t> </a:t>
            </a:r>
            <a:r>
              <a:rPr lang="de-DE" dirty="0" err="1" smtClean="0"/>
              <a:t>dapibus</a:t>
            </a:r>
            <a:r>
              <a:rPr lang="de-DE" dirty="0" smtClean="0"/>
              <a:t> </a:t>
            </a:r>
            <a:r>
              <a:rPr lang="de-DE" dirty="0" err="1" smtClean="0"/>
              <a:t>posuere</a:t>
            </a:r>
            <a:r>
              <a:rPr lang="de-DE" dirty="0" smtClean="0"/>
              <a:t> </a:t>
            </a:r>
            <a:r>
              <a:rPr lang="de-DE" dirty="0" err="1" smtClean="0"/>
              <a:t>velit</a:t>
            </a:r>
            <a:r>
              <a:rPr lang="de-DE" dirty="0" smtClean="0"/>
              <a:t> </a:t>
            </a:r>
            <a:r>
              <a:rPr lang="de-DE" dirty="0" err="1" smtClean="0"/>
              <a:t>aliquet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 non mi.</a:t>
            </a:r>
          </a:p>
        </p:txBody>
      </p:sp>
    </p:spTree>
    <p:extLst>
      <p:ext uri="{BB962C8B-B14F-4D97-AF65-F5344CB8AC3E}">
        <p14:creationId xmlns:p14="http://schemas.microsoft.com/office/powerpoint/2010/main" val="635599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line_3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5592259" cy="2794609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-14400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E0003C"/>
              </a:buClr>
              <a:buSzTx/>
              <a:buFont typeface="Arial"/>
              <a:buChar char="•"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 err="1" smtClean="0"/>
              <a:t>Fusce</a:t>
            </a:r>
            <a:r>
              <a:rPr lang="de-DE" dirty="0" smtClean="0"/>
              <a:t> </a:t>
            </a:r>
            <a:r>
              <a:rPr lang="de-DE" dirty="0" err="1" smtClean="0"/>
              <a:t>dapibus</a:t>
            </a:r>
            <a:r>
              <a:rPr lang="de-DE" dirty="0" smtClean="0"/>
              <a:t>, </a:t>
            </a:r>
            <a:r>
              <a:rPr lang="de-DE" dirty="0" err="1" smtClean="0"/>
              <a:t>tellus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 </a:t>
            </a:r>
            <a:r>
              <a:rPr lang="de-DE" dirty="0" err="1" smtClean="0"/>
              <a:t>cursus</a:t>
            </a:r>
            <a:r>
              <a:rPr lang="de-DE" dirty="0" smtClean="0"/>
              <a:t> commodo</a:t>
            </a:r>
          </a:p>
          <a:p>
            <a:pPr lvl="0"/>
            <a:r>
              <a:rPr lang="de-DE" dirty="0" err="1" smtClean="0"/>
              <a:t>tortor</a:t>
            </a:r>
            <a:r>
              <a:rPr lang="de-DE" dirty="0" smtClean="0"/>
              <a:t> </a:t>
            </a:r>
            <a:r>
              <a:rPr lang="de-DE" dirty="0" err="1" smtClean="0"/>
              <a:t>mauris</a:t>
            </a:r>
            <a:r>
              <a:rPr lang="de-DE" dirty="0" smtClean="0"/>
              <a:t> </a:t>
            </a:r>
            <a:r>
              <a:rPr lang="de-DE" dirty="0" err="1" smtClean="0"/>
              <a:t>condimentum</a:t>
            </a:r>
            <a:r>
              <a:rPr lang="de-DE" dirty="0" smtClean="0"/>
              <a:t> </a:t>
            </a:r>
            <a:r>
              <a:rPr lang="de-DE" dirty="0" err="1" smtClean="0"/>
              <a:t>nibh</a:t>
            </a:r>
            <a:r>
              <a:rPr lang="de-DE" dirty="0" smtClean="0"/>
              <a:t> </a:t>
            </a:r>
            <a:r>
              <a:rPr lang="de-DE" dirty="0" err="1" smtClean="0"/>
              <a:t>ut</a:t>
            </a:r>
            <a:r>
              <a:rPr lang="de-DE" dirty="0" smtClean="0"/>
              <a:t> </a:t>
            </a:r>
            <a:r>
              <a:rPr lang="de-DE" dirty="0" err="1" smtClean="0"/>
              <a:t>fermentum</a:t>
            </a:r>
            <a:r>
              <a:rPr lang="de-DE" dirty="0" smtClean="0"/>
              <a:t> </a:t>
            </a:r>
            <a:r>
              <a:rPr lang="de-DE" dirty="0" err="1" smtClean="0"/>
              <a:t>massa</a:t>
            </a:r>
            <a:r>
              <a:rPr lang="de-DE" dirty="0" smtClean="0"/>
              <a:t> </a:t>
            </a:r>
          </a:p>
          <a:p>
            <a:pPr lvl="0"/>
            <a:r>
              <a:rPr lang="de-DE" dirty="0" err="1" smtClean="0"/>
              <a:t>justo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 </a:t>
            </a:r>
            <a:r>
              <a:rPr lang="de-DE" dirty="0" err="1" smtClean="0"/>
              <a:t>risus</a:t>
            </a:r>
            <a:r>
              <a:rPr lang="de-DE" dirty="0" smtClean="0"/>
              <a:t> </a:t>
            </a:r>
            <a:r>
              <a:rPr lang="de-DE" dirty="0" err="1" smtClean="0"/>
              <a:t>Cras</a:t>
            </a:r>
            <a:r>
              <a:rPr lang="de-DE" dirty="0" smtClean="0"/>
              <a:t> </a:t>
            </a:r>
            <a:r>
              <a:rPr lang="de-DE" dirty="0" err="1" smtClean="0"/>
              <a:t>justo</a:t>
            </a:r>
            <a:r>
              <a:rPr lang="de-DE" dirty="0" smtClean="0"/>
              <a:t> </a:t>
            </a:r>
            <a:r>
              <a:rPr lang="de-DE" dirty="0" err="1" smtClean="0"/>
              <a:t>odio</a:t>
            </a:r>
            <a:r>
              <a:rPr lang="de-DE" dirty="0" smtClean="0"/>
              <a:t> </a:t>
            </a:r>
            <a:r>
              <a:rPr lang="de-DE" dirty="0" err="1" smtClean="0"/>
              <a:t>dapibus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 </a:t>
            </a:r>
            <a:r>
              <a:rPr lang="de-DE" dirty="0" err="1" smtClean="0"/>
              <a:t>facilisis</a:t>
            </a:r>
            <a:endParaRPr lang="de-DE" dirty="0" smtClean="0"/>
          </a:p>
          <a:p>
            <a:pPr lvl="0"/>
            <a:r>
              <a:rPr lang="de-DE" dirty="0" err="1" smtClean="0"/>
              <a:t>egestas</a:t>
            </a:r>
            <a:r>
              <a:rPr lang="de-DE" dirty="0" smtClean="0"/>
              <a:t>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quam</a:t>
            </a:r>
            <a:endParaRPr lang="de-DE" dirty="0" smtClean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559699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lang="de-DE" sz="2800" b="1" kern="1200" spc="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Headline Ebene 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780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Bild_50_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4115521" cy="311568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Tx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Duis </a:t>
            </a:r>
            <a:r>
              <a:rPr lang="de-DE" dirty="0" err="1" smtClean="0"/>
              <a:t>mollis</a:t>
            </a:r>
            <a:r>
              <a:rPr lang="de-DE" dirty="0" smtClean="0"/>
              <a:t>, </a:t>
            </a:r>
            <a:r>
              <a:rPr lang="de-DE" dirty="0" err="1" smtClean="0"/>
              <a:t>est</a:t>
            </a:r>
            <a:r>
              <a:rPr lang="de-DE" dirty="0" smtClean="0"/>
              <a:t> non commodo </a:t>
            </a:r>
            <a:r>
              <a:rPr lang="de-DE" dirty="0" err="1" smtClean="0"/>
              <a:t>luctus</a:t>
            </a:r>
            <a:r>
              <a:rPr lang="de-DE" dirty="0" smtClean="0"/>
              <a:t>, </a:t>
            </a:r>
            <a:r>
              <a:rPr lang="de-DE" dirty="0" err="1" smtClean="0"/>
              <a:t>nisi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</a:t>
            </a:r>
            <a:r>
              <a:rPr lang="de-DE" dirty="0" err="1" smtClean="0"/>
              <a:t>porttitor</a:t>
            </a:r>
            <a:r>
              <a:rPr lang="de-DE" dirty="0" smtClean="0"/>
              <a:t> </a:t>
            </a:r>
            <a:r>
              <a:rPr lang="de-DE" dirty="0" err="1" smtClean="0"/>
              <a:t>ligula</a:t>
            </a:r>
            <a:r>
              <a:rPr lang="de-DE" dirty="0" smtClean="0"/>
              <a:t>,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lacinia</a:t>
            </a:r>
            <a:r>
              <a:rPr lang="de-DE" dirty="0" smtClean="0"/>
              <a:t> </a:t>
            </a:r>
            <a:r>
              <a:rPr lang="de-DE" dirty="0" err="1" smtClean="0"/>
              <a:t>odio</a:t>
            </a:r>
            <a:r>
              <a:rPr lang="de-DE" dirty="0" smtClean="0"/>
              <a:t> </a:t>
            </a:r>
            <a:r>
              <a:rPr lang="de-DE" dirty="0" err="1" smtClean="0"/>
              <a:t>sem</a:t>
            </a:r>
            <a:r>
              <a:rPr lang="de-DE" dirty="0" smtClean="0"/>
              <a:t> </a:t>
            </a:r>
            <a:r>
              <a:rPr lang="de-DE" dirty="0" err="1" smtClean="0"/>
              <a:t>nec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</a:t>
            </a:r>
            <a:r>
              <a:rPr lang="de-DE" dirty="0" err="1" smtClean="0"/>
              <a:t>Praesent</a:t>
            </a:r>
            <a:r>
              <a:rPr lang="de-DE" dirty="0" smtClean="0"/>
              <a:t> commodo </a:t>
            </a:r>
            <a:r>
              <a:rPr lang="de-DE" dirty="0" err="1" smtClean="0"/>
              <a:t>cursus</a:t>
            </a:r>
            <a:r>
              <a:rPr lang="de-DE" dirty="0" smtClean="0"/>
              <a:t> magna, </a:t>
            </a:r>
            <a:r>
              <a:rPr lang="de-DE" dirty="0" err="1" smtClean="0"/>
              <a:t>vel</a:t>
            </a:r>
            <a:r>
              <a:rPr lang="de-DE" dirty="0" smtClean="0"/>
              <a:t> </a:t>
            </a:r>
            <a:r>
              <a:rPr lang="de-DE" dirty="0" err="1" smtClean="0"/>
              <a:t>scelerisque</a:t>
            </a:r>
            <a:r>
              <a:rPr lang="de-DE" dirty="0" smtClean="0"/>
              <a:t> </a:t>
            </a:r>
            <a:r>
              <a:rPr lang="de-DE" dirty="0" err="1" smtClean="0"/>
              <a:t>nisl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et. </a:t>
            </a:r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,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adipiscing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Morbi </a:t>
            </a:r>
            <a:r>
              <a:rPr lang="de-DE" dirty="0" err="1" smtClean="0"/>
              <a:t>leo</a:t>
            </a:r>
            <a:r>
              <a:rPr lang="de-DE" dirty="0" smtClean="0"/>
              <a:t> </a:t>
            </a:r>
            <a:r>
              <a:rPr lang="de-DE" dirty="0" err="1" smtClean="0"/>
              <a:t>risus</a:t>
            </a:r>
            <a:r>
              <a:rPr lang="de-DE" dirty="0" smtClean="0"/>
              <a:t>, </a:t>
            </a:r>
            <a:r>
              <a:rPr lang="de-DE" dirty="0" err="1" smtClean="0"/>
              <a:t>porta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, </a:t>
            </a:r>
            <a:r>
              <a:rPr lang="de-DE" dirty="0" err="1" smtClean="0"/>
              <a:t>vestibulum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eros</a:t>
            </a:r>
            <a:r>
              <a:rPr lang="de-DE" dirty="0" smtClean="0"/>
              <a:t>. </a:t>
            </a:r>
            <a:r>
              <a:rPr lang="de-DE" dirty="0" err="1" smtClean="0"/>
              <a:t>Cras</a:t>
            </a:r>
            <a:r>
              <a:rPr lang="de-DE" dirty="0" smtClean="0"/>
              <a:t> </a:t>
            </a:r>
            <a:r>
              <a:rPr lang="de-DE" dirty="0" err="1" smtClean="0"/>
              <a:t>mattis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purus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 </a:t>
            </a:r>
            <a:r>
              <a:rPr lang="de-DE" dirty="0" err="1" smtClean="0"/>
              <a:t>fermentum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 non mi </a:t>
            </a:r>
            <a:r>
              <a:rPr lang="de-DE" dirty="0" err="1" smtClean="0"/>
              <a:t>porta</a:t>
            </a:r>
            <a:r>
              <a:rPr lang="de-DE" dirty="0" smtClean="0"/>
              <a:t> </a:t>
            </a:r>
            <a:r>
              <a:rPr lang="de-DE" dirty="0" err="1" smtClean="0"/>
              <a:t>gravida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metus</a:t>
            </a:r>
            <a:r>
              <a:rPr lang="de-DE" dirty="0" smtClean="0"/>
              <a:t>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4120252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lang="de-DE" sz="2800" b="1" kern="1200" spc="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Headline Ebene 3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4709905" y="1655999"/>
            <a:ext cx="4129733" cy="297183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 smtClean="0"/>
              <a:t>Bild einfügen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669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Bild_33_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2644533" cy="311568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Tx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Duis </a:t>
            </a:r>
            <a:r>
              <a:rPr lang="de-DE" dirty="0" err="1" smtClean="0"/>
              <a:t>mollis</a:t>
            </a:r>
            <a:r>
              <a:rPr lang="de-DE" dirty="0" smtClean="0"/>
              <a:t>, </a:t>
            </a:r>
            <a:r>
              <a:rPr lang="de-DE" dirty="0" err="1" smtClean="0"/>
              <a:t>est</a:t>
            </a:r>
            <a:r>
              <a:rPr lang="de-DE" dirty="0" smtClean="0"/>
              <a:t> non commodo </a:t>
            </a:r>
            <a:r>
              <a:rPr lang="de-DE" dirty="0" err="1" smtClean="0"/>
              <a:t>luctus</a:t>
            </a:r>
            <a:r>
              <a:rPr lang="de-DE" dirty="0" smtClean="0"/>
              <a:t>, </a:t>
            </a:r>
            <a:r>
              <a:rPr lang="de-DE" dirty="0" err="1" smtClean="0"/>
              <a:t>nisi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</a:t>
            </a:r>
            <a:r>
              <a:rPr lang="de-DE" dirty="0" err="1" smtClean="0"/>
              <a:t>porttitor</a:t>
            </a:r>
            <a:r>
              <a:rPr lang="de-DE" dirty="0" smtClean="0"/>
              <a:t> </a:t>
            </a:r>
            <a:r>
              <a:rPr lang="de-DE" dirty="0" err="1" smtClean="0"/>
              <a:t>ligula</a:t>
            </a:r>
            <a:r>
              <a:rPr lang="de-DE" dirty="0" smtClean="0"/>
              <a:t>,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lacinia</a:t>
            </a:r>
            <a:r>
              <a:rPr lang="de-DE" dirty="0" smtClean="0"/>
              <a:t> </a:t>
            </a:r>
            <a:r>
              <a:rPr lang="de-DE" dirty="0" err="1" smtClean="0"/>
              <a:t>odio</a:t>
            </a:r>
            <a:r>
              <a:rPr lang="de-DE" dirty="0" smtClean="0"/>
              <a:t> </a:t>
            </a:r>
            <a:r>
              <a:rPr lang="de-DE" dirty="0" err="1" smtClean="0"/>
              <a:t>sem</a:t>
            </a:r>
            <a:r>
              <a:rPr lang="de-DE" dirty="0" smtClean="0"/>
              <a:t> </a:t>
            </a:r>
            <a:r>
              <a:rPr lang="de-DE" dirty="0" err="1" smtClean="0"/>
              <a:t>nec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</a:t>
            </a:r>
            <a:r>
              <a:rPr lang="de-DE" dirty="0" err="1" smtClean="0"/>
              <a:t>Praesent</a:t>
            </a:r>
            <a:r>
              <a:rPr lang="de-DE" dirty="0" smtClean="0"/>
              <a:t> commodo </a:t>
            </a:r>
            <a:r>
              <a:rPr lang="de-DE" dirty="0" err="1" smtClean="0"/>
              <a:t>cursus</a:t>
            </a:r>
            <a:r>
              <a:rPr lang="de-DE" dirty="0" smtClean="0"/>
              <a:t> magna, </a:t>
            </a:r>
            <a:r>
              <a:rPr lang="de-DE" dirty="0" err="1" smtClean="0"/>
              <a:t>vel</a:t>
            </a:r>
            <a:r>
              <a:rPr lang="de-DE" dirty="0" smtClean="0"/>
              <a:t> </a:t>
            </a:r>
            <a:r>
              <a:rPr lang="de-DE" dirty="0" err="1" smtClean="0"/>
              <a:t>scelerisque</a:t>
            </a:r>
            <a:r>
              <a:rPr lang="de-DE" dirty="0" smtClean="0"/>
              <a:t> </a:t>
            </a:r>
            <a:r>
              <a:rPr lang="de-DE" dirty="0" err="1" smtClean="0"/>
              <a:t>nisl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et. </a:t>
            </a:r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,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adipiscing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Morbi </a:t>
            </a:r>
            <a:r>
              <a:rPr lang="de-DE" dirty="0" err="1" smtClean="0"/>
              <a:t>leo</a:t>
            </a:r>
            <a:r>
              <a:rPr lang="de-DE" dirty="0" smtClean="0"/>
              <a:t> </a:t>
            </a:r>
            <a:r>
              <a:rPr lang="de-DE" dirty="0" err="1" smtClean="0"/>
              <a:t>risus</a:t>
            </a:r>
            <a:r>
              <a:rPr lang="de-DE" dirty="0" smtClean="0"/>
              <a:t>, </a:t>
            </a:r>
            <a:r>
              <a:rPr lang="de-DE" dirty="0" err="1" smtClean="0"/>
              <a:t>porta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, </a:t>
            </a:r>
            <a:r>
              <a:rPr lang="de-DE" dirty="0" err="1" smtClean="0"/>
              <a:t>vestibulum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eros</a:t>
            </a:r>
            <a:r>
              <a:rPr lang="de-DE" dirty="0" smtClean="0"/>
              <a:t>. </a:t>
            </a:r>
            <a:r>
              <a:rPr lang="de-DE" dirty="0" err="1" smtClean="0"/>
              <a:t>Cras</a:t>
            </a:r>
            <a:r>
              <a:rPr lang="de-DE" dirty="0" smtClean="0"/>
              <a:t> </a:t>
            </a:r>
            <a:r>
              <a:rPr lang="de-DE" dirty="0" err="1" smtClean="0"/>
              <a:t>mattis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purus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 </a:t>
            </a:r>
            <a:r>
              <a:rPr lang="de-DE" dirty="0" err="1" smtClean="0"/>
              <a:t>fermentum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 non.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8" y="945957"/>
            <a:ext cx="4696655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lang="de-DE" sz="2800" b="1" kern="1200" spc="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Headline Ebene 3</a:t>
            </a:r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3243485" y="1655999"/>
            <a:ext cx="5596153" cy="297183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 smtClean="0"/>
              <a:t>Bild einfügen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4698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_gerah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310793" y="1619794"/>
            <a:ext cx="8492298" cy="296649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 smtClean="0"/>
              <a:t>Bild einfügen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3906352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lang="de-DE" sz="2800" b="1" kern="1200" spc="0" dirty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Headline Ebene 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4661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ellenplatzhalter 4"/>
          <p:cNvSpPr>
            <a:spLocks noGrp="1"/>
          </p:cNvSpPr>
          <p:nvPr>
            <p:ph type="tbl" sz="quarter" idx="13" hasCustomPrompt="1"/>
          </p:nvPr>
        </p:nvSpPr>
        <p:spPr>
          <a:xfrm>
            <a:off x="3243485" y="1656000"/>
            <a:ext cx="5559606" cy="297183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 smtClean="0"/>
              <a:t>Tabelle einfügen</a:t>
            </a:r>
            <a:endParaRPr lang="de-DE" dirty="0"/>
          </a:p>
        </p:txBody>
      </p:sp>
      <p:sp>
        <p:nvSpPr>
          <p:cNvPr id="10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2644533" cy="311568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Tx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Duis </a:t>
            </a:r>
            <a:r>
              <a:rPr lang="de-DE" dirty="0" err="1" smtClean="0"/>
              <a:t>mollis</a:t>
            </a:r>
            <a:r>
              <a:rPr lang="de-DE" dirty="0" smtClean="0"/>
              <a:t>, </a:t>
            </a:r>
            <a:r>
              <a:rPr lang="de-DE" dirty="0" err="1" smtClean="0"/>
              <a:t>est</a:t>
            </a:r>
            <a:r>
              <a:rPr lang="de-DE" dirty="0" smtClean="0"/>
              <a:t> non commodo </a:t>
            </a:r>
            <a:r>
              <a:rPr lang="de-DE" dirty="0" err="1" smtClean="0"/>
              <a:t>luctus</a:t>
            </a:r>
            <a:r>
              <a:rPr lang="de-DE" dirty="0" smtClean="0"/>
              <a:t>, </a:t>
            </a:r>
            <a:r>
              <a:rPr lang="de-DE" dirty="0" err="1" smtClean="0"/>
              <a:t>nisi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</a:t>
            </a:r>
            <a:r>
              <a:rPr lang="de-DE" dirty="0" err="1" smtClean="0"/>
              <a:t>porttitor</a:t>
            </a:r>
            <a:r>
              <a:rPr lang="de-DE" dirty="0" smtClean="0"/>
              <a:t> </a:t>
            </a:r>
            <a:r>
              <a:rPr lang="de-DE" dirty="0" err="1" smtClean="0"/>
              <a:t>ligula</a:t>
            </a:r>
            <a:r>
              <a:rPr lang="de-DE" dirty="0" smtClean="0"/>
              <a:t>,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lacinia</a:t>
            </a:r>
            <a:r>
              <a:rPr lang="de-DE" dirty="0" smtClean="0"/>
              <a:t> </a:t>
            </a:r>
            <a:r>
              <a:rPr lang="de-DE" dirty="0" err="1" smtClean="0"/>
              <a:t>odio</a:t>
            </a:r>
            <a:r>
              <a:rPr lang="de-DE" dirty="0" smtClean="0"/>
              <a:t> </a:t>
            </a:r>
            <a:r>
              <a:rPr lang="de-DE" dirty="0" err="1" smtClean="0"/>
              <a:t>sem</a:t>
            </a:r>
            <a:r>
              <a:rPr lang="de-DE" dirty="0" smtClean="0"/>
              <a:t> </a:t>
            </a:r>
            <a:r>
              <a:rPr lang="de-DE" dirty="0" err="1" smtClean="0"/>
              <a:t>nec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</a:t>
            </a:r>
            <a:r>
              <a:rPr lang="de-DE" dirty="0" err="1" smtClean="0"/>
              <a:t>Praesent</a:t>
            </a:r>
            <a:r>
              <a:rPr lang="de-DE" dirty="0" smtClean="0"/>
              <a:t> commodo </a:t>
            </a:r>
            <a:r>
              <a:rPr lang="de-DE" dirty="0" err="1" smtClean="0"/>
              <a:t>cursus</a:t>
            </a:r>
            <a:r>
              <a:rPr lang="de-DE" dirty="0" smtClean="0"/>
              <a:t> magna, </a:t>
            </a:r>
            <a:r>
              <a:rPr lang="de-DE" dirty="0" err="1" smtClean="0"/>
              <a:t>vel</a:t>
            </a:r>
            <a:r>
              <a:rPr lang="de-DE" dirty="0" smtClean="0"/>
              <a:t> </a:t>
            </a:r>
            <a:r>
              <a:rPr lang="de-DE" dirty="0" err="1" smtClean="0"/>
              <a:t>scelerisque</a:t>
            </a:r>
            <a:r>
              <a:rPr lang="de-DE" dirty="0" smtClean="0"/>
              <a:t> </a:t>
            </a:r>
            <a:r>
              <a:rPr lang="de-DE" dirty="0" err="1" smtClean="0"/>
              <a:t>nisl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et. </a:t>
            </a:r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,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adipiscing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Morbi </a:t>
            </a:r>
            <a:r>
              <a:rPr lang="de-DE" dirty="0" err="1" smtClean="0"/>
              <a:t>leo</a:t>
            </a:r>
            <a:r>
              <a:rPr lang="de-DE" dirty="0" smtClean="0"/>
              <a:t> </a:t>
            </a:r>
            <a:r>
              <a:rPr lang="de-DE" dirty="0" err="1" smtClean="0"/>
              <a:t>risus</a:t>
            </a:r>
            <a:r>
              <a:rPr lang="de-DE" dirty="0" smtClean="0"/>
              <a:t>, </a:t>
            </a:r>
            <a:r>
              <a:rPr lang="de-DE" dirty="0" err="1" smtClean="0"/>
              <a:t>porta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, </a:t>
            </a:r>
            <a:r>
              <a:rPr lang="de-DE" dirty="0" err="1" smtClean="0"/>
              <a:t>vestibulum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eros</a:t>
            </a:r>
            <a:r>
              <a:rPr lang="de-DE" dirty="0" smtClean="0"/>
              <a:t>. </a:t>
            </a:r>
            <a:r>
              <a:rPr lang="de-DE" dirty="0" err="1" smtClean="0"/>
              <a:t>Cras</a:t>
            </a:r>
            <a:r>
              <a:rPr lang="de-DE" dirty="0" smtClean="0"/>
              <a:t> </a:t>
            </a:r>
            <a:r>
              <a:rPr lang="de-DE" dirty="0" err="1" smtClean="0"/>
              <a:t>mattis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purus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 </a:t>
            </a:r>
            <a:r>
              <a:rPr lang="de-DE" dirty="0" err="1" smtClean="0"/>
              <a:t>fermentum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 non.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3906352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lang="de-DE" sz="2800" b="1" kern="1200" spc="0" dirty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Headline Ebene 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9906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grammplatzhalter 2"/>
          <p:cNvSpPr>
            <a:spLocks noGrp="1"/>
          </p:cNvSpPr>
          <p:nvPr>
            <p:ph type="chart" sz="quarter" idx="14" hasCustomPrompt="1"/>
          </p:nvPr>
        </p:nvSpPr>
        <p:spPr>
          <a:xfrm>
            <a:off x="3243485" y="1656000"/>
            <a:ext cx="5559203" cy="29302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 baseline="0">
                <a:latin typeface="Arial"/>
                <a:cs typeface="Arial"/>
              </a:defRPr>
            </a:lvl1pPr>
          </a:lstStyle>
          <a:p>
            <a:r>
              <a:rPr lang="de-DE" dirty="0" smtClean="0"/>
              <a:t>Diagramm einfügen</a:t>
            </a:r>
            <a:endParaRPr lang="de-DE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2644533" cy="311568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Tx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Duis </a:t>
            </a:r>
            <a:r>
              <a:rPr lang="de-DE" dirty="0" err="1" smtClean="0"/>
              <a:t>mollis</a:t>
            </a:r>
            <a:r>
              <a:rPr lang="de-DE" dirty="0" smtClean="0"/>
              <a:t>, </a:t>
            </a:r>
            <a:r>
              <a:rPr lang="de-DE" dirty="0" err="1" smtClean="0"/>
              <a:t>est</a:t>
            </a:r>
            <a:r>
              <a:rPr lang="de-DE" dirty="0" smtClean="0"/>
              <a:t> non commodo </a:t>
            </a:r>
            <a:r>
              <a:rPr lang="de-DE" dirty="0" err="1" smtClean="0"/>
              <a:t>luctus</a:t>
            </a:r>
            <a:r>
              <a:rPr lang="de-DE" dirty="0" smtClean="0"/>
              <a:t>, </a:t>
            </a:r>
            <a:r>
              <a:rPr lang="de-DE" dirty="0" err="1" smtClean="0"/>
              <a:t>nisi</a:t>
            </a:r>
            <a:r>
              <a:rPr lang="de-DE" dirty="0" smtClean="0"/>
              <a:t> </a:t>
            </a:r>
            <a:r>
              <a:rPr lang="de-DE" dirty="0" err="1" smtClean="0"/>
              <a:t>erat</a:t>
            </a:r>
            <a:r>
              <a:rPr lang="de-DE" dirty="0" smtClean="0"/>
              <a:t> </a:t>
            </a:r>
            <a:r>
              <a:rPr lang="de-DE" dirty="0" err="1" smtClean="0"/>
              <a:t>porttitor</a:t>
            </a:r>
            <a:r>
              <a:rPr lang="de-DE" dirty="0" smtClean="0"/>
              <a:t> </a:t>
            </a:r>
            <a:r>
              <a:rPr lang="de-DE" dirty="0" err="1" smtClean="0"/>
              <a:t>ligula</a:t>
            </a:r>
            <a:r>
              <a:rPr lang="de-DE" dirty="0" smtClean="0"/>
              <a:t>, </a:t>
            </a:r>
            <a:r>
              <a:rPr lang="de-DE" dirty="0" err="1" smtClean="0"/>
              <a:t>eget</a:t>
            </a:r>
            <a:r>
              <a:rPr lang="de-DE" dirty="0" smtClean="0"/>
              <a:t> </a:t>
            </a:r>
            <a:r>
              <a:rPr lang="de-DE" dirty="0" err="1" smtClean="0"/>
              <a:t>lacinia</a:t>
            </a:r>
            <a:r>
              <a:rPr lang="de-DE" dirty="0" smtClean="0"/>
              <a:t> </a:t>
            </a:r>
            <a:r>
              <a:rPr lang="de-DE" dirty="0" err="1" smtClean="0"/>
              <a:t>odio</a:t>
            </a:r>
            <a:r>
              <a:rPr lang="de-DE" dirty="0" smtClean="0"/>
              <a:t> </a:t>
            </a:r>
            <a:r>
              <a:rPr lang="de-DE" dirty="0" err="1" smtClean="0"/>
              <a:t>sem</a:t>
            </a:r>
            <a:r>
              <a:rPr lang="de-DE" dirty="0" smtClean="0"/>
              <a:t> </a:t>
            </a:r>
            <a:r>
              <a:rPr lang="de-DE" dirty="0" err="1" smtClean="0"/>
              <a:t>nec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</a:t>
            </a:r>
            <a:r>
              <a:rPr lang="de-DE" dirty="0" err="1" smtClean="0"/>
              <a:t>Praesent</a:t>
            </a:r>
            <a:r>
              <a:rPr lang="de-DE" dirty="0" smtClean="0"/>
              <a:t> commodo </a:t>
            </a:r>
            <a:r>
              <a:rPr lang="de-DE" dirty="0" err="1" smtClean="0"/>
              <a:t>cursus</a:t>
            </a:r>
            <a:r>
              <a:rPr lang="de-DE" dirty="0" smtClean="0"/>
              <a:t> magna, </a:t>
            </a:r>
            <a:r>
              <a:rPr lang="de-DE" dirty="0" err="1" smtClean="0"/>
              <a:t>vel</a:t>
            </a:r>
            <a:r>
              <a:rPr lang="de-DE" dirty="0" smtClean="0"/>
              <a:t> </a:t>
            </a:r>
            <a:r>
              <a:rPr lang="de-DE" dirty="0" err="1" smtClean="0"/>
              <a:t>scelerisque</a:t>
            </a:r>
            <a:r>
              <a:rPr lang="de-DE" dirty="0" smtClean="0"/>
              <a:t> </a:t>
            </a:r>
            <a:r>
              <a:rPr lang="de-DE" dirty="0" err="1" smtClean="0"/>
              <a:t>nisl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et. </a:t>
            </a:r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,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adipiscing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. Morbi </a:t>
            </a:r>
            <a:r>
              <a:rPr lang="de-DE" dirty="0" err="1" smtClean="0"/>
              <a:t>leo</a:t>
            </a:r>
            <a:r>
              <a:rPr lang="de-DE" dirty="0" smtClean="0"/>
              <a:t> </a:t>
            </a:r>
            <a:r>
              <a:rPr lang="de-DE" dirty="0" err="1" smtClean="0"/>
              <a:t>risus</a:t>
            </a:r>
            <a:r>
              <a:rPr lang="de-DE" dirty="0" smtClean="0"/>
              <a:t>, </a:t>
            </a:r>
            <a:r>
              <a:rPr lang="de-DE" dirty="0" err="1" smtClean="0"/>
              <a:t>porta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ac</a:t>
            </a:r>
            <a:r>
              <a:rPr lang="de-DE" dirty="0" smtClean="0"/>
              <a:t>, </a:t>
            </a:r>
            <a:r>
              <a:rPr lang="de-DE" dirty="0" err="1" smtClean="0"/>
              <a:t>vestibulum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eros</a:t>
            </a:r>
            <a:r>
              <a:rPr lang="de-DE" dirty="0" smtClean="0"/>
              <a:t>. </a:t>
            </a:r>
            <a:r>
              <a:rPr lang="de-DE" dirty="0" err="1" smtClean="0"/>
              <a:t>Cras</a:t>
            </a:r>
            <a:r>
              <a:rPr lang="de-DE" dirty="0" smtClean="0"/>
              <a:t> </a:t>
            </a:r>
            <a:r>
              <a:rPr lang="de-DE" dirty="0" err="1" smtClean="0"/>
              <a:t>mattis</a:t>
            </a:r>
            <a:r>
              <a:rPr lang="de-DE" dirty="0" smtClean="0"/>
              <a:t> </a:t>
            </a:r>
            <a:r>
              <a:rPr lang="de-DE" dirty="0" err="1" smtClean="0"/>
              <a:t>consectetur</a:t>
            </a:r>
            <a:r>
              <a:rPr lang="de-DE" dirty="0" smtClean="0"/>
              <a:t> </a:t>
            </a:r>
            <a:r>
              <a:rPr lang="de-DE" dirty="0" err="1" smtClean="0"/>
              <a:t>purus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 </a:t>
            </a:r>
            <a:r>
              <a:rPr lang="de-DE" dirty="0" err="1" smtClean="0"/>
              <a:t>fermentum</a:t>
            </a:r>
            <a:r>
              <a:rPr lang="de-DE" dirty="0" smtClean="0"/>
              <a:t>. </a:t>
            </a:r>
            <a:r>
              <a:rPr lang="de-DE" dirty="0" err="1" smtClean="0"/>
              <a:t>Donec</a:t>
            </a:r>
            <a:r>
              <a:rPr lang="de-DE" dirty="0" smtClean="0"/>
              <a:t> </a:t>
            </a:r>
            <a:r>
              <a:rPr lang="de-DE" dirty="0" err="1" smtClean="0"/>
              <a:t>id</a:t>
            </a:r>
            <a:r>
              <a:rPr lang="de-DE" dirty="0" smtClean="0"/>
              <a:t> </a:t>
            </a:r>
            <a:r>
              <a:rPr lang="de-DE" dirty="0" err="1" smtClean="0"/>
              <a:t>elit</a:t>
            </a:r>
            <a:r>
              <a:rPr lang="de-DE" dirty="0" smtClean="0"/>
              <a:t> non.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3749598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lang="de-DE" sz="2800" b="1" kern="1200" spc="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Headline Ebene 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4109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4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 smtClean="0"/>
              <a:t>Bild einfügen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4661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 userDrawn="1"/>
        </p:nvSpPr>
        <p:spPr>
          <a:xfrm>
            <a:off x="7939694" y="4815149"/>
            <a:ext cx="85427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 sz="700" b="1" dirty="0" smtClean="0">
                <a:latin typeface="Arial"/>
                <a:cs typeface="Arial"/>
              </a:rPr>
              <a:t>Seite </a:t>
            </a:r>
            <a:fld id="{C128D435-2DEB-E44B-853B-CA96ED83C2C7}" type="slidenum">
              <a:rPr lang="de-DE" sz="700" b="1" smtClean="0">
                <a:latin typeface="Arial"/>
                <a:cs typeface="Arial"/>
              </a:rPr>
              <a:pPr algn="r"/>
              <a:t>‹Nr.›</a:t>
            </a:fld>
            <a:endParaRPr lang="de-DE" sz="700" b="1" dirty="0">
              <a:latin typeface="Arial"/>
              <a:cs typeface="Arial"/>
            </a:endParaRPr>
          </a:p>
        </p:txBody>
      </p:sp>
      <p:pic>
        <p:nvPicPr>
          <p:cNvPr id="2" name="Bild 1" descr="B-STK-15047_Templates_Masterdateien_Powerpoint_16zu9_Fondbezogene-Variante_ELER_LY01_PPT4.png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platzhalter 8"/>
          <p:cNvSpPr txBox="1">
            <a:spLocks/>
          </p:cNvSpPr>
          <p:nvPr userDrawn="1"/>
        </p:nvSpPr>
        <p:spPr>
          <a:xfrm>
            <a:off x="310793" y="278674"/>
            <a:ext cx="7696738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b="1" kern="0" spc="0" baseline="0">
                <a:solidFill>
                  <a:srgbClr val="E0003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 dirty="0" smtClean="0"/>
              <a:t> </a:t>
            </a:r>
            <a:r>
              <a:rPr lang="de-DE" dirty="0" err="1" smtClean="0"/>
              <a:t>WiSo</a:t>
            </a:r>
            <a:r>
              <a:rPr lang="de-DE" dirty="0" smtClean="0"/>
              <a:t>-Partnerbeteiligung zu REACT</a:t>
            </a:r>
            <a:r>
              <a:rPr lang="de-DE" baseline="0" dirty="0" smtClean="0"/>
              <a:t>-EU in Niedersachsen am </a:t>
            </a:r>
            <a:r>
              <a:rPr lang="de-DE" dirty="0" smtClean="0"/>
              <a:t>14.04.2021</a:t>
            </a:r>
          </a:p>
        </p:txBody>
      </p:sp>
    </p:spTree>
    <p:extLst>
      <p:ext uri="{BB962C8B-B14F-4D97-AF65-F5344CB8AC3E}">
        <p14:creationId xmlns:p14="http://schemas.microsoft.com/office/powerpoint/2010/main" val="233702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0" r:id="rId3"/>
    <p:sldLayoutId id="2147483650" r:id="rId4"/>
    <p:sldLayoutId id="2147483651" r:id="rId5"/>
    <p:sldLayoutId id="2147483652" r:id="rId6"/>
    <p:sldLayoutId id="2147483655" r:id="rId7"/>
    <p:sldLayoutId id="2147483654" r:id="rId8"/>
    <p:sldLayoutId id="2147483653" r:id="rId9"/>
    <p:sldLayoutId id="2147483656" r:id="rId10"/>
    <p:sldLayoutId id="2147483658" r:id="rId11"/>
    <p:sldLayoutId id="2147483659" r:id="rId12"/>
    <p:sldLayoutId id="2147483657" r:id="rId1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2" t="62" r="113" b="-129"/>
          <a:stretch/>
        </p:blipFill>
        <p:spPr>
          <a:xfrm>
            <a:off x="4046310" y="0"/>
            <a:ext cx="5102478" cy="3814075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4046310" y="2310885"/>
            <a:ext cx="5330507" cy="1512970"/>
          </a:xfrm>
        </p:spPr>
        <p:txBody>
          <a:bodyPr/>
          <a:lstStyle/>
          <a:p>
            <a:r>
              <a:rPr lang="de-DE" b="1" dirty="0" smtClean="0">
                <a:solidFill>
                  <a:schemeClr val="bg1">
                    <a:lumMod val="95000"/>
                  </a:schemeClr>
                </a:solidFill>
              </a:rPr>
              <a:t>Sofortprogramm „Perspektive Innenstadt!“</a:t>
            </a:r>
            <a:endParaRPr lang="de-DE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4129147" y="3430181"/>
            <a:ext cx="5163303" cy="518288"/>
          </a:xfrm>
        </p:spPr>
        <p:txBody>
          <a:bodyPr/>
          <a:lstStyle/>
          <a:p>
            <a:pPr lvl="0"/>
            <a:r>
              <a:rPr lang="de-DE" dirty="0" smtClean="0">
                <a:solidFill>
                  <a:schemeClr val="bg1">
                    <a:lumMod val="95000"/>
                  </a:schemeClr>
                </a:solidFill>
              </a:rPr>
              <a:t>Auftakt am 17.06.2021</a:t>
            </a:r>
            <a:endParaRPr lang="de-D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493604" y="0"/>
            <a:ext cx="2655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© Richard </a:t>
            </a:r>
            <a:r>
              <a:rPr lang="de-DE" sz="10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Heskamp</a:t>
            </a:r>
            <a:endParaRPr lang="de-DE" sz="1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1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01331" y="1318362"/>
            <a:ext cx="8570149" cy="2250951"/>
          </a:xfrm>
        </p:spPr>
        <p:txBody>
          <a:bodyPr/>
          <a:lstStyle/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b="1" dirty="0" smtClean="0"/>
              <a:t>Verändertes Kundenverhalten </a:t>
            </a:r>
            <a:r>
              <a:rPr lang="de-DE" dirty="0" smtClean="0"/>
              <a:t>betrifft den stationären Einzelhandel stark </a:t>
            </a:r>
            <a:br>
              <a:rPr lang="de-DE" dirty="0" smtClean="0"/>
            </a:br>
            <a:r>
              <a:rPr lang="de-DE" dirty="0" smtClean="0"/>
              <a:t>(Online-Handel wird deutlich gestärkt und erschließt neue Nutzergruppen)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Spürbarer Einfluss auch auf </a:t>
            </a:r>
            <a:r>
              <a:rPr lang="de-DE" b="1" dirty="0" smtClean="0"/>
              <a:t>Gastronomie, Hotellerie, kulturelle und touristische Angebote und Dienstleistungsangebote</a:t>
            </a:r>
            <a:r>
              <a:rPr lang="de-DE" dirty="0" smtClean="0"/>
              <a:t> in den zentralen Lagen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Zunehmende Leerstände bergen die Gefahr der </a:t>
            </a:r>
            <a:r>
              <a:rPr lang="de-DE" b="1" dirty="0" smtClean="0"/>
              <a:t>Abwärtsdynamik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b="1" dirty="0" smtClean="0"/>
              <a:t>Wegfall von</a:t>
            </a:r>
            <a:r>
              <a:rPr lang="de-DE" dirty="0" smtClean="0"/>
              <a:t> </a:t>
            </a:r>
            <a:r>
              <a:rPr lang="de-DE" b="1" dirty="0" smtClean="0"/>
              <a:t>Arbeitsplätzen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b="1" dirty="0" smtClean="0"/>
              <a:t>Abwertung</a:t>
            </a:r>
            <a:r>
              <a:rPr lang="de-DE" dirty="0" smtClean="0"/>
              <a:t> von Wohn- und Gewerbeimmobilien</a:t>
            </a:r>
          </a:p>
          <a:p>
            <a:pPr fontAlgn="base" hangingPunct="0"/>
            <a:endParaRPr lang="de-DE" dirty="0" smtClean="0"/>
          </a:p>
          <a:p>
            <a:pPr marL="285750" indent="-285750" fontAlgn="base" hangingPunct="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 fontAlgn="base" hangingPunct="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 fontAlgn="base" hangingPunct="0">
              <a:buFont typeface="Arial" panose="020B0604020202020204" pitchFamily="34" charset="0"/>
              <a:buChar char="•"/>
            </a:pPr>
            <a:endParaRPr lang="de-DE" dirty="0">
              <a:solidFill>
                <a:srgbClr val="FF0000"/>
              </a:solidFill>
            </a:endParaRPr>
          </a:p>
          <a:p>
            <a:pPr fontAlgn="base" hangingPunct="0"/>
            <a:r>
              <a:rPr lang="de-DE" i="1" dirty="0">
                <a:solidFill>
                  <a:srgbClr val="FF0000"/>
                </a:solidFill>
              </a:rPr>
              <a:t> </a:t>
            </a:r>
          </a:p>
          <a:p>
            <a:pPr marL="0" lvl="1">
              <a:spcBef>
                <a:spcPts val="600"/>
              </a:spcBef>
            </a:pP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0" lvl="1">
              <a:spcBef>
                <a:spcPts val="600"/>
              </a:spcBef>
            </a:pPr>
            <a:endParaRPr lang="de-DE" dirty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</a:t>
            </a:r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Textplatzhalter 1"/>
          <p:cNvSpPr txBox="1">
            <a:spLocks/>
          </p:cNvSpPr>
          <p:nvPr/>
        </p:nvSpPr>
        <p:spPr>
          <a:xfrm>
            <a:off x="2526084" y="2190910"/>
            <a:ext cx="6030087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b="1" kern="0" spc="0" baseline="0">
                <a:solidFill>
                  <a:srgbClr val="E0003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88719" y="56590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Die Ausgangssituation</a:t>
            </a:r>
            <a:endParaRPr lang="de-DE" sz="1800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95492" y="3406808"/>
            <a:ext cx="664674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lvl="4" indent="-342900" fontAlgn="base" hangingPunct="0">
              <a:buFont typeface="Wingdings" panose="05000000000000000000" pitchFamily="2" charset="2"/>
              <a:buChar char="Ø"/>
            </a:pPr>
            <a:r>
              <a:rPr lang="de-DE" sz="1500" i="1" dirty="0">
                <a:solidFill>
                  <a:srgbClr val="C00000"/>
                </a:solidFill>
              </a:rPr>
              <a:t>Nachhaltig veränderte Struktur der Innenstädte auch nach der Pandemie</a:t>
            </a:r>
          </a:p>
          <a:p>
            <a:pPr marL="361950" lvl="4" indent="-342900" fontAlgn="base" hangingPunct="0">
              <a:buFont typeface="Wingdings" panose="05000000000000000000" pitchFamily="2" charset="2"/>
              <a:buChar char="Ø"/>
            </a:pPr>
            <a:r>
              <a:rPr lang="de-DE" sz="1500" i="1" dirty="0">
                <a:solidFill>
                  <a:srgbClr val="C00000"/>
                </a:solidFill>
              </a:rPr>
              <a:t>Notwendig: Stärkere Verknüpfung von digitalen und stationären Angeboten, neue Nutzungen in der Innenstadt, Revitalisierungen der Innenstadt und Lösungen zu Klimaschutz und Klimafolgenanpassung</a:t>
            </a:r>
          </a:p>
        </p:txBody>
      </p:sp>
    </p:spTree>
    <p:extLst>
      <p:ext uri="{BB962C8B-B14F-4D97-AF65-F5344CB8AC3E}">
        <p14:creationId xmlns:p14="http://schemas.microsoft.com/office/powerpoint/2010/main" val="189695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01331" y="1318362"/>
            <a:ext cx="8570149" cy="3318437"/>
          </a:xfrm>
        </p:spPr>
        <p:txBody>
          <a:bodyPr/>
          <a:lstStyle/>
          <a:p>
            <a:pPr marL="285750" lvl="0" indent="-28575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Das </a:t>
            </a:r>
            <a:r>
              <a:rPr lang="de-DE" dirty="0"/>
              <a:t>Programm richtet sich an </a:t>
            </a:r>
            <a:r>
              <a:rPr lang="de-DE" b="1" dirty="0"/>
              <a:t>alle niedersächsischen Städte und an alle Einheits- und Samtgemeinden ab 10.000 Einwohnerinnen und Einwohnern</a:t>
            </a:r>
            <a:r>
              <a:rPr lang="de-DE" dirty="0"/>
              <a:t>, in denen mindestens ein Grundzentrum festgelegt ist. Zulässig sind auch Verbünde von Einheits- oder Samtgemeinden von insgesamt über 10.000 Einwohnerinnen und Einwohnern. </a:t>
            </a:r>
            <a:endParaRPr lang="de-DE" dirty="0" smtClean="0"/>
          </a:p>
          <a:p>
            <a:pPr marL="285750" lvl="0" indent="-28575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Die </a:t>
            </a:r>
            <a:r>
              <a:rPr lang="de-DE" dirty="0"/>
              <a:t>Umsetzung der </a:t>
            </a:r>
            <a:r>
              <a:rPr lang="de-DE" b="1" dirty="0" smtClean="0"/>
              <a:t>Projekte </a:t>
            </a:r>
            <a:r>
              <a:rPr lang="de-DE" dirty="0"/>
              <a:t>darf </a:t>
            </a:r>
            <a:r>
              <a:rPr lang="de-DE" b="1" dirty="0"/>
              <a:t>ausschließlich in Grund-, Mittel- und Oberzentren </a:t>
            </a:r>
            <a:r>
              <a:rPr lang="de-DE" dirty="0"/>
              <a:t>erfolgen.</a:t>
            </a:r>
          </a:p>
          <a:p>
            <a:pPr marL="2857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Nach erfolgreichem Antrag erhalten die Städte und Gemeinden ein für die reserviertes Budget für die Projektumsetzung zugesagt. Dafür werden unterschiedliche </a:t>
            </a:r>
            <a:r>
              <a:rPr lang="de-DE" b="1" dirty="0" smtClean="0"/>
              <a:t>Budget-Cluster zwischen etwa 300.000 Euro und 1,5 Mio. Euro </a:t>
            </a:r>
            <a:r>
              <a:rPr lang="de-DE" dirty="0" smtClean="0"/>
              <a:t>gebildet, die sich an der Größe der Städte orientieren.</a:t>
            </a:r>
          </a:p>
          <a:p>
            <a:pPr marL="0" lvl="1">
              <a:spcBef>
                <a:spcPts val="600"/>
              </a:spcBef>
            </a:pPr>
            <a:endParaRPr lang="de-DE" dirty="0" smtClean="0"/>
          </a:p>
          <a:p>
            <a:pPr marL="2857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dirty="0">
              <a:solidFill>
                <a:srgbClr val="FF0000"/>
              </a:solidFill>
            </a:endParaRPr>
          </a:p>
          <a:p>
            <a:pPr marL="0" lvl="1">
              <a:spcBef>
                <a:spcPts val="600"/>
              </a:spcBef>
            </a:pPr>
            <a:endParaRPr lang="de-DE" dirty="0" smtClean="0"/>
          </a:p>
          <a:p>
            <a:pPr marL="0" lvl="1">
              <a:spcBef>
                <a:spcPts val="600"/>
              </a:spcBef>
            </a:pPr>
            <a:endParaRPr lang="de-DE" dirty="0"/>
          </a:p>
          <a:p>
            <a:pPr fontAlgn="base" hangingPunct="0"/>
            <a:r>
              <a:rPr lang="de-DE" dirty="0"/>
              <a:t> </a:t>
            </a:r>
          </a:p>
          <a:p>
            <a:pPr marL="0" lvl="1">
              <a:spcBef>
                <a:spcPts val="600"/>
              </a:spcBef>
            </a:pP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0" lvl="1">
              <a:spcBef>
                <a:spcPts val="600"/>
              </a:spcBef>
            </a:pPr>
            <a:endParaRPr lang="de-DE" dirty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</a:t>
            </a:r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88719" y="56590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Die Zielgruppe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52265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01331" y="1318362"/>
            <a:ext cx="8570149" cy="3318437"/>
          </a:xfrm>
        </p:spPr>
        <p:txBody>
          <a:bodyPr/>
          <a:lstStyle/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Mit einem für </a:t>
            </a:r>
            <a:r>
              <a:rPr lang="de-DE" dirty="0"/>
              <a:t>s</a:t>
            </a:r>
            <a:r>
              <a:rPr lang="de-DE" dirty="0" smtClean="0"/>
              <a:t>ie reservierten Budget können die Kommunen nach </a:t>
            </a:r>
            <a:r>
              <a:rPr lang="de-DE" dirty="0"/>
              <a:t>Aufnahme in das </a:t>
            </a:r>
            <a:r>
              <a:rPr lang="de-DE" dirty="0" smtClean="0"/>
              <a:t>Programm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b="1" dirty="0" smtClean="0"/>
              <a:t>kurzfristig bis März 2023 </a:t>
            </a:r>
            <a:r>
              <a:rPr lang="de-DE" dirty="0" smtClean="0"/>
              <a:t>Einzelvorhaben umsetzen.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Nach Abflauen der Corona-Pandemie muss viel geschehen, um die</a:t>
            </a:r>
          </a:p>
          <a:p>
            <a:pPr marL="895350" lvl="5" indent="-266700">
              <a:buFont typeface="Arial" panose="020B0604020202020204" pitchFamily="34" charset="0"/>
              <a:buChar char="•"/>
            </a:pPr>
            <a:r>
              <a:rPr lang="de-DE" sz="1500" b="1" dirty="0" smtClean="0"/>
              <a:t>Innenstadtgestaltung </a:t>
            </a:r>
            <a:r>
              <a:rPr lang="de-DE" sz="1500" b="1" dirty="0"/>
              <a:t>an neue Herausforderungen </a:t>
            </a:r>
            <a:r>
              <a:rPr lang="de-DE" sz="1500" b="1" dirty="0" smtClean="0"/>
              <a:t>anzupassen</a:t>
            </a:r>
          </a:p>
          <a:p>
            <a:pPr marL="895350" lvl="5" indent="-266700">
              <a:buFont typeface="Arial" panose="020B0604020202020204" pitchFamily="34" charset="0"/>
              <a:buChar char="•"/>
            </a:pPr>
            <a:r>
              <a:rPr lang="de-DE" sz="1500" b="1" dirty="0"/>
              <a:t>innovative Nutzungsformen in den Innenstädten zu </a:t>
            </a:r>
            <a:r>
              <a:rPr lang="de-DE" sz="1500" b="1" dirty="0" smtClean="0"/>
              <a:t>implementieren</a:t>
            </a:r>
            <a:r>
              <a:rPr lang="de-DE" sz="1500" dirty="0" smtClean="0"/>
              <a:t>, wie z.B</a:t>
            </a:r>
            <a:r>
              <a:rPr lang="de-DE" sz="1500" dirty="0"/>
              <a:t>. Existenzgründungen mit neuen Produkt- und Dienstleistungskonzepten, sozial integrative Dienstleistungen, Gesundheitsangebote, kulturelle Begegnungsräume, integrative Wohn- und </a:t>
            </a:r>
            <a:r>
              <a:rPr lang="de-DE" sz="1500" dirty="0" smtClean="0"/>
              <a:t>Arbeitskonzepte, </a:t>
            </a:r>
            <a:r>
              <a:rPr lang="de-DE" sz="1500" dirty="0"/>
              <a:t>Modellprojekte und zusätzliche Angebote zur klimaschonenden </a:t>
            </a:r>
            <a:r>
              <a:rPr lang="de-DE" sz="1500" dirty="0" smtClean="0"/>
              <a:t>Mobilität, Erholungsräume </a:t>
            </a:r>
            <a:r>
              <a:rPr lang="de-DE" sz="1500" dirty="0"/>
              <a:t>zur Stärkung der </a:t>
            </a:r>
            <a:r>
              <a:rPr lang="de-DE" sz="1500" dirty="0" smtClean="0"/>
              <a:t>Biodiversität </a:t>
            </a:r>
            <a:endParaRPr lang="de-DE" sz="1500" dirty="0"/>
          </a:p>
          <a:p>
            <a:pPr marL="895350" lvl="5" indent="-266700">
              <a:buFont typeface="Arial" panose="020B0604020202020204" pitchFamily="34" charset="0"/>
              <a:buChar char="•"/>
            </a:pPr>
            <a:r>
              <a:rPr lang="de-DE" sz="1500" b="1" dirty="0" smtClean="0"/>
              <a:t>Maßnahmen umzusetzen</a:t>
            </a:r>
            <a:r>
              <a:rPr lang="de-DE" sz="1500" dirty="0"/>
              <a:t>, die bestehende Unternehmen in der Krise stärken und widerstandsfähiger machen, neue Wertschöpfung und Arbeitsplätze entstehen lassen und zugleich zukunftsorientiert einen Beitrag zu Digitalisierung und Klimaschutz </a:t>
            </a:r>
            <a:r>
              <a:rPr lang="de-DE" sz="1500" dirty="0" smtClean="0"/>
              <a:t>leisten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</a:t>
            </a:r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Textplatzhalter 1"/>
          <p:cNvSpPr txBox="1">
            <a:spLocks/>
          </p:cNvSpPr>
          <p:nvPr/>
        </p:nvSpPr>
        <p:spPr>
          <a:xfrm>
            <a:off x="2526084" y="2190910"/>
            <a:ext cx="6030087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b="1" kern="0" spc="0" baseline="0">
                <a:solidFill>
                  <a:srgbClr val="E0003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88719" y="56590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Aufbau und Zielsetzung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36978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01331" y="1318362"/>
            <a:ext cx="8570149" cy="3318437"/>
          </a:xfrm>
        </p:spPr>
        <p:txBody>
          <a:bodyPr/>
          <a:lstStyle/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Die </a:t>
            </a:r>
            <a:r>
              <a:rPr lang="de-DE" dirty="0"/>
              <a:t>Kommunen </a:t>
            </a:r>
            <a:r>
              <a:rPr lang="de-DE" dirty="0" smtClean="0"/>
              <a:t>stellen bis zum 15.07.2021 </a:t>
            </a:r>
            <a:r>
              <a:rPr lang="de-DE" b="1" dirty="0"/>
              <a:t>Anträge für virtuelle Budgets </a:t>
            </a:r>
            <a:r>
              <a:rPr lang="de-DE" dirty="0"/>
              <a:t>bei der </a:t>
            </a:r>
            <a:r>
              <a:rPr lang="de-DE" u="sng" dirty="0"/>
              <a:t>Verwaltungsbehörde EFRE und ESF</a:t>
            </a:r>
            <a:r>
              <a:rPr lang="de-DE" dirty="0"/>
              <a:t> (im MB</a:t>
            </a:r>
            <a:r>
              <a:rPr lang="de-DE" dirty="0" smtClean="0"/>
              <a:t>)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Nach Aufnahme in das Programm und Reservierung des </a:t>
            </a:r>
            <a:r>
              <a:rPr lang="de-DE" dirty="0"/>
              <a:t>zugeteilten Budgets </a:t>
            </a:r>
            <a:r>
              <a:rPr lang="de-DE" dirty="0" smtClean="0"/>
              <a:t>stellen die Kommunen (auch </a:t>
            </a:r>
            <a:r>
              <a:rPr lang="de-DE" dirty="0"/>
              <a:t>mehrheitlich kommunale Gesellschaften und nicht auf Gewinnerzielung ausgerichtete juristische </a:t>
            </a:r>
            <a:r>
              <a:rPr lang="de-DE" dirty="0" smtClean="0"/>
              <a:t>Personen über die Kommune) bis zum 30.06.2022 </a:t>
            </a:r>
            <a:r>
              <a:rPr lang="de-DE" b="1" dirty="0" smtClean="0"/>
              <a:t>Anträge auf Förderung für Projekte </a:t>
            </a:r>
            <a:r>
              <a:rPr lang="de-DE" dirty="0" smtClean="0"/>
              <a:t>bei der </a:t>
            </a:r>
            <a:r>
              <a:rPr lang="de-DE" u="sng" dirty="0" smtClean="0"/>
              <a:t>NBank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Das </a:t>
            </a:r>
            <a:r>
              <a:rPr lang="de-DE" b="1" dirty="0"/>
              <a:t>Beihilferecht</a:t>
            </a:r>
            <a:r>
              <a:rPr lang="de-DE" dirty="0"/>
              <a:t> ist zu </a:t>
            </a:r>
            <a:r>
              <a:rPr lang="de-DE" dirty="0" smtClean="0"/>
              <a:t>beachten, </a:t>
            </a:r>
            <a:r>
              <a:rPr lang="de-DE" dirty="0"/>
              <a:t>Unterstützung durch Richtlinie und </a:t>
            </a:r>
            <a:r>
              <a:rPr lang="de-DE" dirty="0" smtClean="0"/>
              <a:t>FAQ</a:t>
            </a:r>
            <a:endParaRPr lang="de-DE" dirty="0"/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Die Zuwendungsempfänger müssen für die Einzelprojekte eine </a:t>
            </a:r>
            <a:r>
              <a:rPr lang="de-DE" b="1" dirty="0" err="1"/>
              <a:t>Kofinanzierung</a:t>
            </a:r>
            <a:r>
              <a:rPr lang="de-DE" dirty="0"/>
              <a:t> </a:t>
            </a:r>
            <a:r>
              <a:rPr lang="de-DE" dirty="0" smtClean="0"/>
              <a:t>in </a:t>
            </a:r>
            <a:r>
              <a:rPr lang="de-DE" dirty="0"/>
              <a:t>Höhe von </a:t>
            </a:r>
            <a:r>
              <a:rPr lang="de-DE" dirty="0" smtClean="0"/>
              <a:t>mindestens </a:t>
            </a:r>
            <a:r>
              <a:rPr lang="de-DE" dirty="0"/>
              <a:t>10 % </a:t>
            </a:r>
            <a:r>
              <a:rPr lang="de-DE" dirty="0" smtClean="0"/>
              <a:t>zusagen</a:t>
            </a:r>
            <a:endParaRPr lang="de-DE" b="1" dirty="0" smtClean="0"/>
          </a:p>
          <a:p>
            <a:pPr marL="285750" lvl="0" indent="-28575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Das </a:t>
            </a:r>
            <a:r>
              <a:rPr lang="de-DE" b="1" dirty="0"/>
              <a:t>Mindestprojektvolumen</a:t>
            </a:r>
            <a:r>
              <a:rPr lang="de-DE" dirty="0"/>
              <a:t> liegt für Konzepte und Studien bei </a:t>
            </a:r>
            <a:r>
              <a:rPr lang="de-DE" dirty="0" smtClean="0"/>
              <a:t>30.000 </a:t>
            </a:r>
            <a:r>
              <a:rPr lang="de-DE" dirty="0"/>
              <a:t>Euro, bei allen anderen Einzelprojekten bei 50.000 </a:t>
            </a:r>
            <a:r>
              <a:rPr lang="de-DE" dirty="0" smtClean="0"/>
              <a:t>Euro</a:t>
            </a:r>
            <a:endParaRPr lang="de-DE" dirty="0"/>
          </a:p>
          <a:p>
            <a:pPr marL="342900" indent="-342900" fontAlgn="base" hangingPunct="0">
              <a:buClrTx/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342900" indent="-342900" fontAlgn="base" hangingPunct="0">
              <a:buClrTx/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6" name="Textplatzhalter 1"/>
          <p:cNvSpPr txBox="1">
            <a:spLocks/>
          </p:cNvSpPr>
          <p:nvPr/>
        </p:nvSpPr>
        <p:spPr>
          <a:xfrm>
            <a:off x="2526084" y="2190910"/>
            <a:ext cx="6030087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b="1" kern="0" spc="0" baseline="0">
                <a:solidFill>
                  <a:srgbClr val="E0003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88719" y="56590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Das Verfahren im Überblick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87326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feil nach rechts 12"/>
          <p:cNvSpPr/>
          <p:nvPr/>
        </p:nvSpPr>
        <p:spPr>
          <a:xfrm>
            <a:off x="2236857" y="1845495"/>
            <a:ext cx="4922598" cy="1096128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de-DE" sz="1000" b="1" dirty="0" smtClean="0">
                <a:solidFill>
                  <a:schemeClr val="tx1"/>
                </a:solidFill>
              </a:rPr>
              <a:t>             			Umsetzung der </a:t>
            </a:r>
          </a:p>
          <a:p>
            <a:pPr algn="ctr"/>
            <a:r>
              <a:rPr lang="de-DE" sz="1000" b="1" dirty="0" smtClean="0">
                <a:solidFill>
                  <a:schemeClr val="tx1"/>
                </a:solidFill>
              </a:rPr>
              <a:t>			  geförderten Projekte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306418" y="56689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Der Zeitplan</a:t>
            </a:r>
            <a:endParaRPr lang="de-DE" sz="1800" dirty="0"/>
          </a:p>
        </p:txBody>
      </p:sp>
      <p:sp>
        <p:nvSpPr>
          <p:cNvPr id="3" name="Pfeil nach rechts 2"/>
          <p:cNvSpPr/>
          <p:nvPr/>
        </p:nvSpPr>
        <p:spPr>
          <a:xfrm>
            <a:off x="323849" y="3537783"/>
            <a:ext cx="8435471" cy="1469346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bg1"/>
                </a:solidFill>
              </a:rPr>
              <a:t>     2021                   |                         2022                         |              2023       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7349693" y="1855487"/>
            <a:ext cx="1044000" cy="1044000"/>
          </a:xfrm>
          <a:prstGeom prst="ellipse">
            <a:avLst/>
          </a:prstGeom>
          <a:solidFill>
            <a:srgbClr val="FFFF79"/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000" b="1" dirty="0" smtClean="0">
                <a:solidFill>
                  <a:schemeClr val="tx1"/>
                </a:solidFill>
              </a:rPr>
              <a:t>Abschluss der Projekte spätestens am 31.03.2023</a:t>
            </a:r>
            <a:endParaRPr lang="de-DE" sz="1000" b="1" dirty="0">
              <a:solidFill>
                <a:schemeClr val="tx1"/>
              </a:solidFill>
            </a:endParaRPr>
          </a:p>
        </p:txBody>
      </p:sp>
      <p:sp>
        <p:nvSpPr>
          <p:cNvPr id="9" name="Pfeil nach rechts 8"/>
          <p:cNvSpPr/>
          <p:nvPr/>
        </p:nvSpPr>
        <p:spPr>
          <a:xfrm>
            <a:off x="378831" y="1709557"/>
            <a:ext cx="1167236" cy="1232066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de-DE" sz="1000" b="1" dirty="0">
                <a:solidFill>
                  <a:schemeClr val="tx1"/>
                </a:solidFill>
              </a:rPr>
              <a:t>Kommunen: Antrag für Budget bis 15.07. </a:t>
            </a:r>
            <a:endParaRPr lang="de-DE" sz="1000" b="1" dirty="0" smtClean="0">
              <a:solidFill>
                <a:schemeClr val="tx1"/>
              </a:solidFill>
            </a:endParaRPr>
          </a:p>
        </p:txBody>
      </p:sp>
      <p:sp>
        <p:nvSpPr>
          <p:cNvPr id="15" name="Pfeil nach rechts 14"/>
          <p:cNvSpPr/>
          <p:nvPr/>
        </p:nvSpPr>
        <p:spPr>
          <a:xfrm>
            <a:off x="2236859" y="1527542"/>
            <a:ext cx="1626602" cy="109612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de-DE" sz="800" b="1" dirty="0" smtClean="0">
                <a:solidFill>
                  <a:schemeClr val="tx1"/>
                </a:solidFill>
              </a:rPr>
              <a:t>Beantragung mind. eines </a:t>
            </a:r>
          </a:p>
          <a:p>
            <a:pPr algn="ctr"/>
            <a:r>
              <a:rPr lang="de-DE" sz="800" b="1" dirty="0" smtClean="0">
                <a:solidFill>
                  <a:schemeClr val="tx1"/>
                </a:solidFill>
              </a:rPr>
              <a:t>ersten Vorhabens </a:t>
            </a:r>
          </a:p>
          <a:p>
            <a:pPr algn="ctr"/>
            <a:r>
              <a:rPr lang="de-DE" sz="800" b="1" dirty="0" smtClean="0">
                <a:solidFill>
                  <a:schemeClr val="tx1"/>
                </a:solidFill>
              </a:rPr>
              <a:t>bei der NBank </a:t>
            </a:r>
          </a:p>
          <a:p>
            <a:pPr algn="ctr"/>
            <a:r>
              <a:rPr lang="de-DE" sz="800" b="1" dirty="0" smtClean="0">
                <a:solidFill>
                  <a:schemeClr val="tx1"/>
                </a:solidFill>
              </a:rPr>
              <a:t>bis spätestens  31.03.2022</a:t>
            </a:r>
          </a:p>
        </p:txBody>
      </p:sp>
      <p:sp>
        <p:nvSpPr>
          <p:cNvPr id="11" name="Pfeil nach rechts 10"/>
          <p:cNvSpPr/>
          <p:nvPr/>
        </p:nvSpPr>
        <p:spPr>
          <a:xfrm>
            <a:off x="2236857" y="2163447"/>
            <a:ext cx="2599569" cy="109612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de-DE" sz="1000" b="1" dirty="0" smtClean="0">
                <a:solidFill>
                  <a:schemeClr val="tx1"/>
                </a:solidFill>
              </a:rPr>
              <a:t>Beantragung aller </a:t>
            </a:r>
          </a:p>
          <a:p>
            <a:pPr algn="ctr"/>
            <a:r>
              <a:rPr lang="de-DE" sz="1000" b="1" dirty="0" smtClean="0">
                <a:solidFill>
                  <a:schemeClr val="tx1"/>
                </a:solidFill>
              </a:rPr>
              <a:t>Einzelvorhaben bei der NBank </a:t>
            </a:r>
          </a:p>
          <a:p>
            <a:pPr algn="ctr"/>
            <a:r>
              <a:rPr lang="de-DE" sz="1000" b="1" dirty="0" smtClean="0">
                <a:solidFill>
                  <a:schemeClr val="tx1"/>
                </a:solidFill>
              </a:rPr>
              <a:t>bis spätestens 30.06.2022</a:t>
            </a:r>
          </a:p>
        </p:txBody>
      </p:sp>
      <p:sp>
        <p:nvSpPr>
          <p:cNvPr id="14" name="Ellipse 13"/>
          <p:cNvSpPr/>
          <p:nvPr/>
        </p:nvSpPr>
        <p:spPr>
          <a:xfrm>
            <a:off x="1700232" y="2261191"/>
            <a:ext cx="648000" cy="141058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800" b="1" dirty="0" smtClean="0">
                <a:solidFill>
                  <a:schemeClr val="tx1"/>
                </a:solidFill>
              </a:rPr>
              <a:t>Zuteilung der virtuellen Budgets bis 15.09.</a:t>
            </a:r>
            <a:endParaRPr lang="de-DE" sz="800" b="1" dirty="0">
              <a:solidFill>
                <a:schemeClr val="tx1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306418" y="1031336"/>
            <a:ext cx="828000" cy="828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</a:rPr>
              <a:t>Auftakt 17.06.</a:t>
            </a:r>
            <a:endParaRPr lang="de-DE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90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01331" y="1318362"/>
            <a:ext cx="8570149" cy="3318437"/>
          </a:xfrm>
        </p:spPr>
        <p:txBody>
          <a:bodyPr/>
          <a:lstStyle/>
          <a:p>
            <a:pPr>
              <a:buClrTx/>
            </a:pPr>
            <a:r>
              <a:rPr lang="de-DE" dirty="0" smtClean="0"/>
              <a:t> </a:t>
            </a:r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Textplatzhalter 1"/>
          <p:cNvSpPr txBox="1">
            <a:spLocks/>
          </p:cNvSpPr>
          <p:nvPr/>
        </p:nvSpPr>
        <p:spPr>
          <a:xfrm>
            <a:off x="2526084" y="2190910"/>
            <a:ext cx="6030087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b="1" kern="0" spc="0" baseline="0">
                <a:solidFill>
                  <a:srgbClr val="E0003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88719" y="56590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Die Budgetcluster</a:t>
            </a:r>
            <a:endParaRPr lang="de-DE" sz="1800" dirty="0"/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192898"/>
              </p:ext>
            </p:extLst>
          </p:nvPr>
        </p:nvGraphicFramePr>
        <p:xfrm>
          <a:off x="323850" y="1471978"/>
          <a:ext cx="7493056" cy="224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9127">
                  <a:extLst>
                    <a:ext uri="{9D8B030D-6E8A-4147-A177-3AD203B41FA5}">
                      <a16:colId xmlns:a16="http://schemas.microsoft.com/office/drawing/2014/main" val="1310701980"/>
                    </a:ext>
                  </a:extLst>
                </a:gridCol>
                <a:gridCol w="2103929">
                  <a:extLst>
                    <a:ext uri="{9D8B030D-6E8A-4147-A177-3AD203B41FA5}">
                      <a16:colId xmlns:a16="http://schemas.microsoft.com/office/drawing/2014/main" val="2503399754"/>
                    </a:ext>
                  </a:extLst>
                </a:gridCol>
              </a:tblGrid>
              <a:tr h="526567">
                <a:tc>
                  <a:txBody>
                    <a:bodyPr/>
                    <a:lstStyle/>
                    <a:p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Kommunen / Kommunalverbünde </a:t>
                      </a:r>
                      <a:b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 10.000 bis unter 25.000 Einwohner*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b="1" dirty="0" smtClean="0">
                          <a:solidFill>
                            <a:schemeClr val="tx1"/>
                          </a:solidFill>
                        </a:rPr>
                        <a:t>320.000 Euro</a:t>
                      </a:r>
                      <a:endParaRPr lang="de-DE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962740"/>
                  </a:ext>
                </a:extLst>
              </a:tr>
              <a:tr h="533880">
                <a:tc>
                  <a:txBody>
                    <a:bodyPr/>
                    <a:lstStyle/>
                    <a:p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Kommunen ab 25.000 bis unter 40.000 Einwohner*</a:t>
                      </a:r>
                      <a:endParaRPr lang="de-DE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b="1" dirty="0" smtClean="0">
                          <a:solidFill>
                            <a:schemeClr val="tx1"/>
                          </a:solidFill>
                        </a:rPr>
                        <a:t>650.000 Euro</a:t>
                      </a:r>
                      <a:endParaRPr lang="de-DE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147260"/>
                  </a:ext>
                </a:extLst>
              </a:tr>
              <a:tr h="533880">
                <a:tc>
                  <a:txBody>
                    <a:bodyPr/>
                    <a:lstStyle/>
                    <a:p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Kommunen ab 40.000 bis unter 65.000 Einwohner*</a:t>
                      </a:r>
                      <a:endParaRPr lang="de-DE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b="1" dirty="0" smtClean="0">
                          <a:solidFill>
                            <a:schemeClr val="tx1"/>
                          </a:solidFill>
                        </a:rPr>
                        <a:t>900.000 Euro</a:t>
                      </a:r>
                      <a:endParaRPr lang="de-DE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437143"/>
                  </a:ext>
                </a:extLst>
              </a:tr>
              <a:tr h="533880">
                <a:tc>
                  <a:txBody>
                    <a:bodyPr/>
                    <a:lstStyle/>
                    <a:p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Städte ab 65.000 Einwohner*</a:t>
                      </a:r>
                      <a:endParaRPr lang="de-DE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b="1" dirty="0" smtClean="0">
                          <a:solidFill>
                            <a:schemeClr val="tx1"/>
                          </a:solidFill>
                        </a:rPr>
                        <a:t>1.500.000 Euro</a:t>
                      </a:r>
                      <a:endParaRPr lang="de-DE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115339"/>
                  </a:ext>
                </a:extLst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404327" y="4198776"/>
            <a:ext cx="1915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*Stichtag 30.09.2020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84095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01331" y="1318362"/>
            <a:ext cx="8570149" cy="3318437"/>
          </a:xfrm>
        </p:spPr>
        <p:txBody>
          <a:bodyPr/>
          <a:lstStyle/>
          <a:p>
            <a:pPr marL="342900" indent="-342900" fontAlgn="base" hangingPunct="0">
              <a:buClrTx/>
              <a:buFont typeface="+mj-lt"/>
              <a:buAutoNum type="arabicPeriod"/>
            </a:pPr>
            <a:r>
              <a:rPr lang="de-DE" sz="1800" dirty="0" smtClean="0"/>
              <a:t>Konzepte und Strategien</a:t>
            </a:r>
          </a:p>
          <a:p>
            <a:pPr marL="342900" indent="-342900" fontAlgn="base" hangingPunct="0">
              <a:buClrTx/>
              <a:buFont typeface="+mj-lt"/>
              <a:buAutoNum type="arabicPeriod"/>
            </a:pPr>
            <a:r>
              <a:rPr lang="de-DE" sz="1800" dirty="0" smtClean="0"/>
              <a:t>Maßnahmen gegen Leerstand und „Problemimmobilien“</a:t>
            </a:r>
          </a:p>
          <a:p>
            <a:pPr marL="342900" indent="-342900" fontAlgn="base" hangingPunct="0">
              <a:buClrTx/>
              <a:buFont typeface="+mj-lt"/>
              <a:buAutoNum type="arabicPeriod"/>
            </a:pPr>
            <a:r>
              <a:rPr lang="de-DE" sz="1800" dirty="0" smtClean="0"/>
              <a:t>Handel und Dienstleistungen</a:t>
            </a:r>
          </a:p>
          <a:p>
            <a:pPr marL="342900" indent="-342900" fontAlgn="base" hangingPunct="0">
              <a:buClrTx/>
              <a:buFont typeface="+mj-lt"/>
              <a:buAutoNum type="arabicPeriod"/>
            </a:pPr>
            <a:r>
              <a:rPr lang="de-DE" sz="1800" dirty="0" smtClean="0"/>
              <a:t>Kultur, Freizeit und Tourismus</a:t>
            </a:r>
          </a:p>
          <a:p>
            <a:pPr marL="342900" indent="-342900" fontAlgn="base" hangingPunct="0">
              <a:buClrTx/>
              <a:buFont typeface="+mj-lt"/>
              <a:buAutoNum type="arabicPeriod"/>
            </a:pPr>
            <a:r>
              <a:rPr lang="de-DE" sz="1800" dirty="0" smtClean="0"/>
              <a:t>Natur und Klimaschutz</a:t>
            </a:r>
          </a:p>
          <a:p>
            <a:pPr marL="342900" indent="-342900" fontAlgn="base" hangingPunct="0">
              <a:buClrTx/>
              <a:buFont typeface="+mj-lt"/>
              <a:buAutoNum type="arabicPeriod"/>
            </a:pPr>
            <a:r>
              <a:rPr lang="de-DE" sz="1800" dirty="0" smtClean="0"/>
              <a:t>Verkehr / Logistik</a:t>
            </a:r>
            <a:endParaRPr lang="de-DE" sz="1800" dirty="0"/>
          </a:p>
          <a:p>
            <a:pPr fontAlgn="base" hangingPunct="0"/>
            <a:r>
              <a:rPr lang="de-DE" dirty="0"/>
              <a:t> </a:t>
            </a:r>
            <a:endParaRPr lang="de-DE" dirty="0" smtClean="0"/>
          </a:p>
          <a:p>
            <a:pPr fontAlgn="base" hangingPunct="0"/>
            <a:endParaRPr lang="de-DE" dirty="0"/>
          </a:p>
          <a:p>
            <a:pPr marL="0" lvl="1">
              <a:spcBef>
                <a:spcPts val="600"/>
              </a:spcBef>
            </a:pP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0" lvl="1">
              <a:spcBef>
                <a:spcPts val="600"/>
              </a:spcBef>
            </a:pPr>
            <a:endParaRPr lang="de-DE" dirty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</a:t>
            </a:r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Textplatzhalter 1"/>
          <p:cNvSpPr txBox="1">
            <a:spLocks/>
          </p:cNvSpPr>
          <p:nvPr/>
        </p:nvSpPr>
        <p:spPr>
          <a:xfrm>
            <a:off x="2526084" y="2190910"/>
            <a:ext cx="6030087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b="1" kern="0" spc="0" baseline="0">
                <a:solidFill>
                  <a:srgbClr val="E0003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88719" y="56590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Die Handlungsfelder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422892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01331" y="1318362"/>
            <a:ext cx="8570149" cy="2301401"/>
          </a:xfrm>
        </p:spPr>
        <p:txBody>
          <a:bodyPr/>
          <a:lstStyle/>
          <a:p>
            <a:pPr fontAlgn="base" hangingPunct="0"/>
            <a:r>
              <a:rPr lang="de-DE" b="1" dirty="0" smtClean="0"/>
              <a:t>Handlungsfeld 1</a:t>
            </a:r>
            <a:r>
              <a:rPr lang="de-DE" b="1" dirty="0"/>
              <a:t>:</a:t>
            </a:r>
            <a:r>
              <a:rPr lang="de-DE" b="1" dirty="0" smtClean="0"/>
              <a:t> Konzepte und Strategien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Entwicklung oder Fortschreibung eines Innenstadtkonzepts und damit verbundenen Dialogprozessen sowie Moderations- und Beratungsleistungen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Machbarkeitsstudien, Gutachten, Planungen für Projekte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Innenstadtmanagement (Anschubkosten für Personal)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Informations- und Dialogveranstaltungen zur Bürgerbeteiligung</a:t>
            </a:r>
            <a:endParaRPr lang="de-DE" dirty="0"/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Konzepte und Strategien zum Ausbau der Kreislaufwirtschaft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endParaRPr lang="de-DE" dirty="0" smtClean="0"/>
          </a:p>
          <a:p>
            <a:pPr fontAlgn="base" hangingPunct="0"/>
            <a:endParaRPr lang="de-DE" dirty="0"/>
          </a:p>
          <a:p>
            <a:pPr marL="0" lvl="1">
              <a:spcBef>
                <a:spcPts val="600"/>
              </a:spcBef>
            </a:pP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</a:t>
            </a:r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Textplatzhalter 1"/>
          <p:cNvSpPr txBox="1">
            <a:spLocks/>
          </p:cNvSpPr>
          <p:nvPr/>
        </p:nvSpPr>
        <p:spPr>
          <a:xfrm>
            <a:off x="2526084" y="2190910"/>
            <a:ext cx="6030087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b="1" kern="0" spc="0" baseline="0">
                <a:solidFill>
                  <a:srgbClr val="E0003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88719" y="56590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Die Fördergegenstände</a:t>
            </a:r>
            <a:endParaRPr lang="de-DE" sz="1800" dirty="0"/>
          </a:p>
        </p:txBody>
      </p:sp>
      <p:sp>
        <p:nvSpPr>
          <p:cNvPr id="3" name="Textfeld 2"/>
          <p:cNvSpPr txBox="1"/>
          <p:nvPr/>
        </p:nvSpPr>
        <p:spPr>
          <a:xfrm>
            <a:off x="239635" y="3490632"/>
            <a:ext cx="664674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sz="1500" i="1" dirty="0">
                <a:solidFill>
                  <a:srgbClr val="C00000"/>
                </a:solidFill>
              </a:rPr>
              <a:t>Im Herbst 2021 beginnt die Bewerbungsphase für das EFRE-Programm </a:t>
            </a:r>
            <a:r>
              <a:rPr lang="de-DE" sz="1500" i="1" dirty="0" smtClean="0">
                <a:solidFill>
                  <a:srgbClr val="C00000"/>
                </a:solidFill>
              </a:rPr>
              <a:t>„</a:t>
            </a:r>
            <a:r>
              <a:rPr lang="de-DE" sz="1500" i="1" dirty="0" err="1" smtClean="0">
                <a:solidFill>
                  <a:srgbClr val="C00000"/>
                </a:solidFill>
              </a:rPr>
              <a:t>Resiliente</a:t>
            </a:r>
            <a:r>
              <a:rPr lang="de-DE" sz="1500" i="1" dirty="0" smtClean="0">
                <a:solidFill>
                  <a:srgbClr val="C00000"/>
                </a:solidFill>
              </a:rPr>
              <a:t> </a:t>
            </a:r>
            <a:r>
              <a:rPr lang="de-DE" sz="1500" i="1" dirty="0">
                <a:solidFill>
                  <a:srgbClr val="C00000"/>
                </a:solidFill>
              </a:rPr>
              <a:t>Innenstädte“ </a:t>
            </a:r>
            <a:r>
              <a:rPr lang="de-DE" sz="1500" i="1" dirty="0" smtClean="0">
                <a:solidFill>
                  <a:srgbClr val="C00000"/>
                </a:solidFill>
              </a:rPr>
              <a:t>– </a:t>
            </a:r>
            <a:br>
              <a:rPr lang="de-DE" sz="1500" i="1" dirty="0" smtClean="0">
                <a:solidFill>
                  <a:srgbClr val="C00000"/>
                </a:solidFill>
              </a:rPr>
            </a:br>
            <a:r>
              <a:rPr lang="de-DE" sz="1500" i="1" dirty="0" smtClean="0">
                <a:solidFill>
                  <a:srgbClr val="C00000"/>
                </a:solidFill>
              </a:rPr>
              <a:t>die </a:t>
            </a:r>
            <a:r>
              <a:rPr lang="de-DE" sz="1500" i="1" dirty="0">
                <a:solidFill>
                  <a:srgbClr val="C00000"/>
                </a:solidFill>
              </a:rPr>
              <a:t>Strategieerstellung ist über das Sofortprogramm förderfähig!</a:t>
            </a:r>
            <a:endParaRPr lang="de-DE" sz="1500" i="1" dirty="0"/>
          </a:p>
        </p:txBody>
      </p:sp>
    </p:spTree>
    <p:extLst>
      <p:ext uri="{BB962C8B-B14F-4D97-AF65-F5344CB8AC3E}">
        <p14:creationId xmlns:p14="http://schemas.microsoft.com/office/powerpoint/2010/main" val="47927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01331" y="1318362"/>
            <a:ext cx="8570149" cy="3318437"/>
          </a:xfrm>
        </p:spPr>
        <p:txBody>
          <a:bodyPr/>
          <a:lstStyle/>
          <a:p>
            <a:pPr fontAlgn="base" hangingPunct="0"/>
            <a:r>
              <a:rPr lang="de-DE" b="1" dirty="0"/>
              <a:t>Handlungsfeld </a:t>
            </a:r>
            <a:r>
              <a:rPr lang="de-DE" b="1" dirty="0" smtClean="0"/>
              <a:t>2: Maßnahmen </a:t>
            </a:r>
            <a:r>
              <a:rPr lang="de-DE" b="1" dirty="0"/>
              <a:t>gegen Leerstand und „Problemimmobilien</a:t>
            </a:r>
            <a:r>
              <a:rPr lang="de-DE" b="1" dirty="0" smtClean="0"/>
              <a:t>“</a:t>
            </a:r>
            <a:endParaRPr lang="de-DE" b="1" dirty="0"/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Reduzierung der Mieten bei </a:t>
            </a:r>
            <a:r>
              <a:rPr lang="de-DE" dirty="0"/>
              <a:t>einer Weitervermietung von Ladenlokalen / Immobilien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(für </a:t>
            </a:r>
            <a:r>
              <a:rPr lang="de-DE" dirty="0"/>
              <a:t>z.B. </a:t>
            </a:r>
            <a:r>
              <a:rPr lang="de-DE" dirty="0" smtClean="0"/>
              <a:t>gemeinnützige Zwecke, kulturelle </a:t>
            </a:r>
            <a:r>
              <a:rPr lang="de-DE" dirty="0"/>
              <a:t>Pop-Up-Nutzungen oder Start-Ups)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dirty="0"/>
              <a:t>Ausgaben des Zwischenerwerbs von leerstehenden Immobilien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(</a:t>
            </a:r>
            <a:r>
              <a:rPr lang="de-DE" dirty="0"/>
              <a:t>ohne Kaufpreis, z.B. Verkehrssicherungs- und Betriebskosten)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Konzeption und Ausstattung für neue </a:t>
            </a:r>
            <a:r>
              <a:rPr lang="de-DE" dirty="0"/>
              <a:t>Nutzungskonzepte für Gebäude zur Förderung von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Selbstständigkeit</a:t>
            </a:r>
            <a:r>
              <a:rPr lang="de-DE" dirty="0"/>
              <a:t>, Inklusion und Qualifizierung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/>
              <a:t>Rückbau </a:t>
            </a:r>
            <a:r>
              <a:rPr lang="de-DE" dirty="0" smtClean="0"/>
              <a:t>für die Baulandvorbereitung oder Neugestaltung </a:t>
            </a:r>
            <a:r>
              <a:rPr lang="de-DE" dirty="0"/>
              <a:t>von Grundstücken bei sog. Schrottimmobilien durch die </a:t>
            </a:r>
            <a:r>
              <a:rPr lang="de-DE" dirty="0" smtClean="0"/>
              <a:t>Kommunen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Unterstützungspaket für Einzelhandelsgroßimmobilien mit kommunaler Beauftragung verschiedener Dienstleistungen (z.B. Machbarkeitsstudien zur Nachnutzung, städtebauliche Planung zur Einbindung der Standorte, Klärungsprozesse mit Eigentümern etc.)</a:t>
            </a:r>
            <a:endParaRPr lang="de-DE" dirty="0"/>
          </a:p>
          <a:p>
            <a:pPr fontAlgn="base" hangingPunct="0"/>
            <a:endParaRPr lang="de-DE" dirty="0"/>
          </a:p>
          <a:p>
            <a:pPr marL="0" lvl="1">
              <a:spcBef>
                <a:spcPts val="600"/>
              </a:spcBef>
            </a:pP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</a:t>
            </a:r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Textplatzhalter 1"/>
          <p:cNvSpPr txBox="1">
            <a:spLocks/>
          </p:cNvSpPr>
          <p:nvPr/>
        </p:nvSpPr>
        <p:spPr>
          <a:xfrm>
            <a:off x="2526084" y="2190910"/>
            <a:ext cx="6030087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b="1" kern="0" spc="0" baseline="0">
                <a:solidFill>
                  <a:srgbClr val="E0003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88719" y="56590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Die Fördergegenstände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17357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01331" y="1318362"/>
            <a:ext cx="8570149" cy="2031741"/>
          </a:xfrm>
        </p:spPr>
        <p:txBody>
          <a:bodyPr/>
          <a:lstStyle/>
          <a:p>
            <a:pPr fontAlgn="base" hangingPunct="0"/>
            <a:r>
              <a:rPr lang="de-DE" b="1" dirty="0"/>
              <a:t>Handlungsfeld </a:t>
            </a:r>
            <a:r>
              <a:rPr lang="de-DE" b="1" dirty="0" smtClean="0"/>
              <a:t>3: </a:t>
            </a:r>
            <a:r>
              <a:rPr lang="de-DE" b="1" dirty="0"/>
              <a:t>Handel und </a:t>
            </a:r>
            <a:r>
              <a:rPr lang="de-DE" b="1" dirty="0" smtClean="0"/>
              <a:t>Dienstleistungen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dirty="0"/>
              <a:t>Unternehmensübergreifende</a:t>
            </a:r>
            <a:r>
              <a:rPr lang="de-DE" dirty="0" smtClean="0"/>
              <a:t> </a:t>
            </a:r>
            <a:r>
              <a:rPr lang="de-DE" dirty="0"/>
              <a:t>Stärkung der digitalen Sichtbarkeit und digitalen Leistungsfähigkeit der innerstädtischen </a:t>
            </a:r>
            <a:r>
              <a:rPr lang="de-DE" dirty="0" smtClean="0"/>
              <a:t>Wirtschaft wie begleitende Services für unternehmensübergreifende </a:t>
            </a:r>
            <a:r>
              <a:rPr lang="de-DE" dirty="0"/>
              <a:t>Kauf- und Lieferlösungen, </a:t>
            </a:r>
            <a:r>
              <a:rPr lang="de-DE" dirty="0" smtClean="0"/>
              <a:t>zum </a:t>
            </a:r>
            <a:r>
              <a:rPr lang="de-DE" dirty="0"/>
              <a:t>Beispiel organisiert von Stadtmarketinggesellschaften 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Gezielte Maßnahmen, um den lokalen Einkauf im Internet zu unterstützen (z. B. Anmietung von Räumen zum Ausprobieren / Testen für Hybridmodelle von stationärem und digitalem Einkauf)</a:t>
            </a:r>
            <a:endParaRPr lang="de-DE" dirty="0"/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Maßnahmen zur dauerhaften Stärkung und Vernetzung der innerstädtischen Wirtschaft (z. B. </a:t>
            </a:r>
            <a:r>
              <a:rPr lang="de-DE" dirty="0"/>
              <a:t>lokale Rabattsysteme fördern und begleiten, Begleitinfrastruktur wie Handyladestationen bereitstellen, Projektbegleitung für Initiativen zur </a:t>
            </a:r>
            <a:r>
              <a:rPr lang="de-DE" dirty="0" smtClean="0"/>
              <a:t>Stärkung </a:t>
            </a:r>
            <a:r>
              <a:rPr lang="de-DE" dirty="0"/>
              <a:t>der lokalen Wirtschaft, kommunale </a:t>
            </a:r>
            <a:r>
              <a:rPr lang="de-DE" dirty="0" err="1"/>
              <a:t>Matching</a:t>
            </a:r>
            <a:r>
              <a:rPr lang="de-DE" dirty="0"/>
              <a:t>-Börsen für die Unternehmensnachfolge in zentralen </a:t>
            </a:r>
            <a:r>
              <a:rPr lang="de-DE" dirty="0" smtClean="0"/>
              <a:t>Lagen)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Unterstützung </a:t>
            </a:r>
            <a:r>
              <a:rPr lang="de-DE" dirty="0"/>
              <a:t>des Innenstadtmarketings z. B. durch projektbezogene Unterstützung von Stadtmarketinggesellschaften oder Gewerbevereinen, Unterstützung bei Öffentlichkeitsarbeit zur </a:t>
            </a:r>
            <a:r>
              <a:rPr lang="de-DE" dirty="0" err="1"/>
              <a:t>Attraktivierung</a:t>
            </a:r>
            <a:r>
              <a:rPr lang="de-DE" dirty="0"/>
              <a:t> und Frequenzsteigerung von Zentren und Innenstädten</a:t>
            </a:r>
          </a:p>
          <a:p>
            <a:pPr marL="0" lvl="1">
              <a:spcBef>
                <a:spcPts val="600"/>
              </a:spcBef>
            </a:pP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</a:t>
            </a:r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Textplatzhalter 1"/>
          <p:cNvSpPr txBox="1">
            <a:spLocks/>
          </p:cNvSpPr>
          <p:nvPr/>
        </p:nvSpPr>
        <p:spPr>
          <a:xfrm>
            <a:off x="2526084" y="2190910"/>
            <a:ext cx="6030087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b="1" kern="0" spc="0" baseline="0">
                <a:solidFill>
                  <a:srgbClr val="E0003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88719" y="56590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Die Fördergegenstände</a:t>
            </a:r>
            <a:endParaRPr lang="de-DE" sz="1800" dirty="0"/>
          </a:p>
        </p:txBody>
      </p:sp>
      <p:sp>
        <p:nvSpPr>
          <p:cNvPr id="9" name="Textfeld 8"/>
          <p:cNvSpPr txBox="1"/>
          <p:nvPr/>
        </p:nvSpPr>
        <p:spPr>
          <a:xfrm>
            <a:off x="158764" y="4564380"/>
            <a:ext cx="88552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lvl="4" indent="-342900" fontAlgn="base" hangingPunct="0">
              <a:buFont typeface="Wingdings" panose="05000000000000000000" pitchFamily="2" charset="2"/>
              <a:buChar char="Ø"/>
            </a:pPr>
            <a:r>
              <a:rPr lang="de-DE" sz="1500" i="1" dirty="0">
                <a:solidFill>
                  <a:srgbClr val="C00000"/>
                </a:solidFill>
              </a:rPr>
              <a:t>Gewerbliche Unternehmen sind nicht </a:t>
            </a:r>
            <a:r>
              <a:rPr lang="de-DE" sz="1500" i="1" dirty="0" smtClean="0">
                <a:solidFill>
                  <a:srgbClr val="C00000"/>
                </a:solidFill>
              </a:rPr>
              <a:t>antragsberechtigt! </a:t>
            </a:r>
            <a:endParaRPr lang="de-DE" sz="1500" i="1" dirty="0"/>
          </a:p>
        </p:txBody>
      </p:sp>
    </p:spTree>
    <p:extLst>
      <p:ext uri="{BB962C8B-B14F-4D97-AF65-F5344CB8AC3E}">
        <p14:creationId xmlns:p14="http://schemas.microsoft.com/office/powerpoint/2010/main" val="410268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01331" y="1318362"/>
            <a:ext cx="8570149" cy="3318437"/>
          </a:xfrm>
        </p:spPr>
        <p:txBody>
          <a:bodyPr/>
          <a:lstStyle/>
          <a:p>
            <a:pPr fontAlgn="base" hangingPunct="0">
              <a:buClrTx/>
            </a:pPr>
            <a:r>
              <a:rPr lang="de-DE" b="1" dirty="0"/>
              <a:t>Handlungsfeld </a:t>
            </a:r>
            <a:r>
              <a:rPr lang="de-DE" b="1" dirty="0" smtClean="0"/>
              <a:t>4: Kultur</a:t>
            </a:r>
            <a:r>
              <a:rPr lang="de-DE" b="1" dirty="0"/>
              <a:t>, Freizeit und </a:t>
            </a:r>
            <a:r>
              <a:rPr lang="de-DE" b="1" dirty="0" smtClean="0"/>
              <a:t>Tourismus</a:t>
            </a:r>
          </a:p>
          <a:p>
            <a:pPr marL="285750" indent="-285750" fontAlgn="base" hangingPunct="0">
              <a:buClrTx/>
              <a:buFont typeface="Arial" panose="020B0604020202020204" pitchFamily="34" charset="0"/>
              <a:buChar char="•"/>
            </a:pPr>
            <a:r>
              <a:rPr lang="de-DE" dirty="0" smtClean="0"/>
              <a:t>Innerstädtische </a:t>
            </a:r>
            <a:r>
              <a:rPr lang="de-DE" dirty="0"/>
              <a:t>Freizeit- und Tourismusangebote sowie Kulturprojekte (Entwicklung und Umsetzung von Veranstaltungen </a:t>
            </a:r>
            <a:r>
              <a:rPr lang="de-DE" dirty="0" smtClean="0"/>
              <a:t>und / oder </a:t>
            </a:r>
            <a:r>
              <a:rPr lang="de-DE" dirty="0"/>
              <a:t>Events zur Wiederbelebung der Innenstädte) 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/>
              <a:t>Investive Maßnahmen zur Attraktivitätssteigerung und touristischen </a:t>
            </a:r>
            <a:r>
              <a:rPr lang="de-DE" dirty="0" err="1"/>
              <a:t>Inwertsetzung</a:t>
            </a:r>
            <a:r>
              <a:rPr lang="de-DE" dirty="0"/>
              <a:t> der Innenstadt (z</a:t>
            </a:r>
            <a:r>
              <a:rPr lang="de-DE" dirty="0" smtClean="0"/>
              <a:t>. B</a:t>
            </a:r>
            <a:r>
              <a:rPr lang="de-DE" dirty="0"/>
              <a:t>. Schaffung von Ruhe- und Erholungszonen)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/>
              <a:t>Digitalisierung von touristischen Angeboten und Produkten in der </a:t>
            </a:r>
            <a:r>
              <a:rPr lang="de-DE" dirty="0" smtClean="0"/>
              <a:t>Innenstadt (z. B. innovative und auf neue Zielgruppen ausgerichtete Stadtführungen)</a:t>
            </a:r>
            <a:endParaRPr lang="de-DE" dirty="0"/>
          </a:p>
          <a:p>
            <a:pPr fontAlgn="base" hangingPunct="0"/>
            <a:endParaRPr lang="de-DE" dirty="0"/>
          </a:p>
          <a:p>
            <a:pPr marL="0" lvl="1">
              <a:spcBef>
                <a:spcPts val="600"/>
              </a:spcBef>
            </a:pP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</a:t>
            </a:r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Textplatzhalter 1"/>
          <p:cNvSpPr txBox="1">
            <a:spLocks/>
          </p:cNvSpPr>
          <p:nvPr/>
        </p:nvSpPr>
        <p:spPr>
          <a:xfrm>
            <a:off x="2526084" y="2190910"/>
            <a:ext cx="6030087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b="1" kern="0" spc="0" baseline="0">
                <a:solidFill>
                  <a:srgbClr val="E0003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88719" y="56590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Die Fördergegenstände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67947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01331" y="1318362"/>
            <a:ext cx="8570149" cy="3318437"/>
          </a:xfrm>
        </p:spPr>
        <p:txBody>
          <a:bodyPr/>
          <a:lstStyle/>
          <a:p>
            <a:pPr fontAlgn="base" hangingPunct="0"/>
            <a:r>
              <a:rPr lang="de-DE" b="1" dirty="0"/>
              <a:t>Handlungsfeld </a:t>
            </a:r>
            <a:r>
              <a:rPr lang="de-DE" b="1" dirty="0" smtClean="0"/>
              <a:t>5: </a:t>
            </a:r>
            <a:r>
              <a:rPr lang="de-DE" b="1" dirty="0"/>
              <a:t>Natur und </a:t>
            </a:r>
            <a:r>
              <a:rPr lang="de-DE" b="1" dirty="0" smtClean="0"/>
              <a:t>Klimaschutz</a:t>
            </a:r>
            <a:endParaRPr lang="de-DE" b="1" dirty="0"/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/>
              <a:t>Flächenentsiegelung in den Innenstädten für Grün- und Erholungsflächen sowie gezielte Regenwasserführung und –</a:t>
            </a:r>
            <a:r>
              <a:rPr lang="de-DE" dirty="0" err="1"/>
              <a:t>speicherung</a:t>
            </a:r>
            <a:endParaRPr lang="de-DE" dirty="0"/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/>
              <a:t>Anlage und Aufwertung naturnaher Biotope und Landschaftselemente (auch an Fassaden und Dachflächen) in den Innenstädten, die die Biodiversität fördern, den Wasserhaushalt und/oder das Stadtklima verbessern und </a:t>
            </a:r>
            <a:r>
              <a:rPr lang="de-DE" dirty="0" err="1"/>
              <a:t>Klimaresilienz</a:t>
            </a:r>
            <a:r>
              <a:rPr lang="de-DE" dirty="0"/>
              <a:t> </a:t>
            </a:r>
            <a:r>
              <a:rPr lang="de-DE" dirty="0" smtClean="0"/>
              <a:t>schaffen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Photovoltaikanlagen über öffentlichen Freiräumen, Park- und Verkehrsflächen, die so bislang ungenutzte Klimaschutzpotenziale heben</a:t>
            </a:r>
            <a:endParaRPr lang="de-DE" dirty="0"/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/>
              <a:t>Beseitigung von Umweltverschmutzungen auf innerstädtischen Brachflächen / Flächenrecycling zur </a:t>
            </a:r>
            <a:r>
              <a:rPr lang="de-DE" dirty="0" err="1"/>
              <a:t>Inwertsetzung</a:t>
            </a:r>
            <a:r>
              <a:rPr lang="de-DE" dirty="0"/>
              <a:t> von urbanen Räumen </a:t>
            </a:r>
          </a:p>
          <a:p>
            <a:pPr fontAlgn="base" hangingPunct="0"/>
            <a:endParaRPr lang="de-DE" dirty="0"/>
          </a:p>
          <a:p>
            <a:pPr marL="0" lvl="1">
              <a:spcBef>
                <a:spcPts val="600"/>
              </a:spcBef>
            </a:pP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</a:t>
            </a:r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Textplatzhalter 1"/>
          <p:cNvSpPr txBox="1">
            <a:spLocks/>
          </p:cNvSpPr>
          <p:nvPr/>
        </p:nvSpPr>
        <p:spPr>
          <a:xfrm>
            <a:off x="2526084" y="2190910"/>
            <a:ext cx="6030087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b="1" kern="0" spc="0" baseline="0">
                <a:solidFill>
                  <a:srgbClr val="E0003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88719" y="56590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Die Fördergegenstände</a:t>
            </a:r>
            <a:endParaRPr lang="de-DE" sz="1800" dirty="0"/>
          </a:p>
        </p:txBody>
      </p:sp>
      <p:sp>
        <p:nvSpPr>
          <p:cNvPr id="9" name="Textfeld 8"/>
          <p:cNvSpPr txBox="1"/>
          <p:nvPr/>
        </p:nvSpPr>
        <p:spPr>
          <a:xfrm>
            <a:off x="239635" y="3887142"/>
            <a:ext cx="857259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lvl="4" indent="-342900" fontAlgn="base" hangingPunct="0">
              <a:buFont typeface="Wingdings" panose="05000000000000000000" pitchFamily="2" charset="2"/>
              <a:buChar char="Ø"/>
            </a:pPr>
            <a:r>
              <a:rPr lang="de-DE" sz="1500" i="1" dirty="0" smtClean="0">
                <a:solidFill>
                  <a:srgbClr val="C00000"/>
                </a:solidFill>
              </a:rPr>
              <a:t>Nach Vorgaben der EU müssen 25 % der REACT Mittel für Umwelt- und Klimaschutzmaßnahmen eingesetzt werden. Im Rahmen des Sofortprogramms ist es grundsätzlich möglich, auch ein Projekt ohne Klimaschutzbezug umzusetzen. Der Bezug zu Klimaschutz wird bei der Beantragung von Einzelprojekten abgefragt, um </a:t>
            </a:r>
            <a:r>
              <a:rPr lang="de-DE" sz="1500" i="1" dirty="0">
                <a:solidFill>
                  <a:srgbClr val="C00000"/>
                </a:solidFill>
              </a:rPr>
              <a:t>d</a:t>
            </a:r>
            <a:r>
              <a:rPr lang="de-DE" sz="1500" i="1" dirty="0" smtClean="0">
                <a:solidFill>
                  <a:srgbClr val="C00000"/>
                </a:solidFill>
              </a:rPr>
              <a:t>en Überblick über die Mittelverteilung sicherzustellen.</a:t>
            </a:r>
            <a:endParaRPr lang="de-DE" sz="1500" i="1" dirty="0"/>
          </a:p>
        </p:txBody>
      </p:sp>
    </p:spTree>
    <p:extLst>
      <p:ext uri="{BB962C8B-B14F-4D97-AF65-F5344CB8AC3E}">
        <p14:creationId xmlns:p14="http://schemas.microsoft.com/office/powerpoint/2010/main" val="396470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01331" y="1318362"/>
            <a:ext cx="8570149" cy="3318437"/>
          </a:xfrm>
        </p:spPr>
        <p:txBody>
          <a:bodyPr/>
          <a:lstStyle/>
          <a:p>
            <a:pPr fontAlgn="base" hangingPunct="0"/>
            <a:r>
              <a:rPr lang="de-DE" b="1" dirty="0"/>
              <a:t>Handlungsfeld </a:t>
            </a:r>
            <a:r>
              <a:rPr lang="de-DE" b="1" dirty="0" smtClean="0"/>
              <a:t>6: </a:t>
            </a:r>
            <a:r>
              <a:rPr lang="de-DE" b="1" dirty="0"/>
              <a:t>Verkehr </a:t>
            </a:r>
            <a:r>
              <a:rPr lang="de-DE" b="1" dirty="0" smtClean="0"/>
              <a:t>und Logistik</a:t>
            </a:r>
            <a:endParaRPr lang="de-DE" b="1" dirty="0"/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/>
              <a:t>Verbesserung des Fußgänger- und </a:t>
            </a:r>
            <a:r>
              <a:rPr lang="de-DE" dirty="0" smtClean="0"/>
              <a:t>Radverkehrs (</a:t>
            </a:r>
            <a:r>
              <a:rPr lang="de-DE" dirty="0" err="1" smtClean="0"/>
              <a:t>Shared</a:t>
            </a:r>
            <a:r>
              <a:rPr lang="de-DE" dirty="0" smtClean="0"/>
              <a:t> Spaces, Abstell-, Park- und </a:t>
            </a:r>
            <a:r>
              <a:rPr lang="de-DE" dirty="0"/>
              <a:t>Beschilderungssystem), um die Aufenthaltsqualität der Innenstädte (bei gleichzeitig guter Erreichbarkeit) zu verbessern und Emissionen zu reduzieren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/>
              <a:t>Mini-Hubs für Lieferverkehre (Mobilitätsketten), gemeinsame Lieferdienste und nachhaltige Transportlösungen für </a:t>
            </a:r>
            <a:r>
              <a:rPr lang="de-DE" dirty="0" smtClean="0"/>
              <a:t>Standortgemeinschaften, um die zunehmenden Lieferverkehre effizient zu gestalten</a:t>
            </a:r>
            <a:endParaRPr lang="de-DE" dirty="0"/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/>
              <a:t>Maßnahmen zur gezielten Verbesserung der Anbindung und Erreichbarkeit der zentralen Versorgungsbereiche und Einzelhandelsstandorte durch nachhaltige Mobilitätsangebote im ÖPNV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/>
              <a:t>Digitale, Web- und App-Basierte Lösungen für multimodale Sharing-Angebote und Auskunfts- und </a:t>
            </a:r>
            <a:r>
              <a:rPr lang="de-DE" dirty="0" smtClean="0"/>
              <a:t>Buchungssysteme, auch in Kombination mit dem ÖPNV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Kommunale Konzepte für Mehrwegsysteme in der Gastronomie (im Zusammenhang mit der starken Zunahme von Lieferdiensten)</a:t>
            </a:r>
            <a:endParaRPr lang="de-DE" dirty="0"/>
          </a:p>
          <a:p>
            <a:pPr marL="0" lvl="1">
              <a:spcBef>
                <a:spcPts val="600"/>
              </a:spcBef>
            </a:pP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</a:t>
            </a:r>
          </a:p>
          <a:p>
            <a:pPr marL="0" lvl="1">
              <a:spcBef>
                <a:spcPts val="60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Textplatzhalter 1"/>
          <p:cNvSpPr txBox="1">
            <a:spLocks/>
          </p:cNvSpPr>
          <p:nvPr/>
        </p:nvSpPr>
        <p:spPr>
          <a:xfrm>
            <a:off x="2526084" y="2190910"/>
            <a:ext cx="6030087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b="1" kern="0" spc="0" baseline="0">
                <a:solidFill>
                  <a:srgbClr val="E0003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1" kern="1200">
                <a:solidFill>
                  <a:srgbClr val="D5022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35822"/>
            <a:ext cx="5595810" cy="45656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sz="1400" dirty="0" smtClean="0">
                <a:solidFill>
                  <a:srgbClr val="D5022E"/>
                </a:solidFill>
              </a:rPr>
              <a:t>Sofortprogramm „Perspektive Innenstadt!“ – Auftakt</a:t>
            </a:r>
            <a:endParaRPr lang="de-DE" sz="1400" dirty="0">
              <a:solidFill>
                <a:srgbClr val="D5022E"/>
              </a:solidFill>
            </a:endParaRP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88719" y="565907"/>
            <a:ext cx="8271053" cy="411553"/>
          </a:xfrm>
        </p:spPr>
        <p:txBody>
          <a:bodyPr/>
          <a:lstStyle/>
          <a:p>
            <a:pPr fontAlgn="base" hangingPunct="0"/>
            <a:r>
              <a:rPr lang="de-DE" sz="1800" dirty="0" smtClean="0"/>
              <a:t>Die Fördergegenstände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93396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2" t="62" r="113" b="-129"/>
          <a:stretch/>
        </p:blipFill>
        <p:spPr>
          <a:xfrm>
            <a:off x="4046310" y="0"/>
            <a:ext cx="5102478" cy="381407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6493604" y="0"/>
            <a:ext cx="2655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© Richard </a:t>
            </a:r>
            <a:r>
              <a:rPr lang="de-DE" sz="10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Heskamp</a:t>
            </a:r>
            <a:endParaRPr lang="de-DE" sz="1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4046310" y="2301862"/>
            <a:ext cx="5330507" cy="1512970"/>
          </a:xfrm>
        </p:spPr>
        <p:txBody>
          <a:bodyPr/>
          <a:lstStyle/>
          <a:p>
            <a:r>
              <a:rPr lang="de-DE" b="1" dirty="0" smtClean="0">
                <a:solidFill>
                  <a:schemeClr val="bg1">
                    <a:lumMod val="95000"/>
                  </a:schemeClr>
                </a:solidFill>
              </a:rPr>
              <a:t>Vielen Dank für Ihre Aufmerksamkeit!</a:t>
            </a:r>
            <a:endParaRPr lang="de-DE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4046310" y="2212969"/>
            <a:ext cx="5163303" cy="518288"/>
          </a:xfrm>
        </p:spPr>
        <p:txBody>
          <a:bodyPr/>
          <a:lstStyle/>
          <a:p>
            <a:pPr lvl="0"/>
            <a:r>
              <a:rPr lang="de-DE" dirty="0" smtClean="0">
                <a:solidFill>
                  <a:schemeClr val="bg1">
                    <a:lumMod val="95000"/>
                  </a:schemeClr>
                </a:solidFill>
              </a:rPr>
              <a:t>Sofortprogramm „Perspektive Innenstadt!“</a:t>
            </a:r>
            <a:endParaRPr lang="de-DE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6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B-AHA-14040_Master_PPT.thmx</Template>
  <TotalTime>0</TotalTime>
  <Words>1396</Words>
  <Application>Microsoft Office PowerPoint</Application>
  <PresentationFormat>Bildschirmpräsentation (16:9)</PresentationFormat>
  <Paragraphs>204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B&amp;B. Markenagentur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Lahner, Christoph (MB)</dc:creator>
  <cp:lastModifiedBy>Steinhoff, Daniela</cp:lastModifiedBy>
  <cp:revision>451</cp:revision>
  <cp:lastPrinted>2018-05-14T13:06:19Z</cp:lastPrinted>
  <dcterms:created xsi:type="dcterms:W3CDTF">2016-03-01T08:53:27Z</dcterms:created>
  <dcterms:modified xsi:type="dcterms:W3CDTF">2021-06-15T09:35:27Z</dcterms:modified>
</cp:coreProperties>
</file>