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0" r:id="rId2"/>
    <p:sldId id="261" r:id="rId3"/>
    <p:sldId id="262" r:id="rId4"/>
    <p:sldId id="264" r:id="rId5"/>
    <p:sldId id="263" r:id="rId6"/>
  </p:sldIdLst>
  <p:sldSz cx="9144000" cy="51435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3C"/>
    <a:srgbClr val="D50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24" autoAdjust="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02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34CC-A528-43F7-8833-B41AE1E5DDCE}" type="datetimeFigureOut">
              <a:rPr lang="de-DE" smtClean="0"/>
              <a:t>28.02.2022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9CF7E-FD2B-4A84-8679-8DC208B5EB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0359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B-STK-15047_Templates_Masterdateien_Powerpoint_16zu9_Allgemeine-Variante_Version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572433" y="762292"/>
            <a:ext cx="6245679" cy="1493838"/>
          </a:xfrm>
          <a:prstGeom prst="rect">
            <a:avLst/>
          </a:prstGeom>
        </p:spPr>
        <p:txBody>
          <a:bodyPr vert="horz" lIns="180000" tIns="72000" rIns="180000" bIns="126000" anchor="ctr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30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Hier steht der Titel des</a:t>
            </a:r>
          </a:p>
          <a:p>
            <a:pPr lvl="0"/>
            <a:r>
              <a:rPr lang="de-DE" dirty="0"/>
              <a:t>Vortrags, der maximal drei</a:t>
            </a:r>
          </a:p>
          <a:p>
            <a:pPr lvl="0"/>
            <a:r>
              <a:rPr lang="de-DE" dirty="0"/>
              <a:t>Zeilen Länge haben sollte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72433" y="286912"/>
            <a:ext cx="6245680" cy="468601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15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Name der Veranstaltung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2433" y="2256130"/>
            <a:ext cx="6245679" cy="824200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15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Name</a:t>
            </a:r>
          </a:p>
          <a:p>
            <a:pPr lvl="0"/>
            <a:r>
              <a:rPr lang="de-DE" dirty="0"/>
              <a:t>Abteilung, Institution</a:t>
            </a:r>
          </a:p>
        </p:txBody>
      </p:sp>
    </p:spTree>
    <p:extLst>
      <p:ext uri="{BB962C8B-B14F-4D97-AF65-F5344CB8AC3E}">
        <p14:creationId xmlns:p14="http://schemas.microsoft.com/office/powerpoint/2010/main" val="218022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B-STK-15047_Templates_Masterdateien_Powerpoint_16zu9_Allgemeine-Variante_Version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800817" y="505061"/>
            <a:ext cx="5379696" cy="1493838"/>
          </a:xfrm>
          <a:prstGeom prst="rect">
            <a:avLst/>
          </a:prstGeom>
        </p:spPr>
        <p:txBody>
          <a:bodyPr vert="horz" lIns="180000" tIns="90000" rIns="180000" bIns="126000" anchor="ctr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30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Hier steht der Titel des</a:t>
            </a:r>
          </a:p>
          <a:p>
            <a:pPr lvl="0"/>
            <a:r>
              <a:rPr lang="de-DE" dirty="0"/>
              <a:t>Vortrags, der maximal drei</a:t>
            </a:r>
          </a:p>
          <a:p>
            <a:pPr lvl="0"/>
            <a:r>
              <a:rPr lang="de-DE" dirty="0"/>
              <a:t>Zeilen Länge haben sollte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800816" y="1960563"/>
            <a:ext cx="5379184" cy="468601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15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Name der Veranstaltung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800817" y="2431618"/>
            <a:ext cx="5379696" cy="824200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2000" b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Name</a:t>
            </a:r>
          </a:p>
          <a:p>
            <a:pPr lvl="0"/>
            <a:r>
              <a:rPr lang="de-DE" dirty="0"/>
              <a:t>Abteilung, Institution</a:t>
            </a:r>
          </a:p>
        </p:txBody>
      </p:sp>
    </p:spTree>
    <p:extLst>
      <p:ext uri="{BB962C8B-B14F-4D97-AF65-F5344CB8AC3E}">
        <p14:creationId xmlns:p14="http://schemas.microsoft.com/office/powerpoint/2010/main" val="147790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rgbClr val="E0003C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Inhalt | Name des Vortrags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1" y="1178735"/>
            <a:ext cx="5591078" cy="3439965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r>
              <a:rPr lang="de-DE" b="1" dirty="0">
                <a:solidFill>
                  <a:srgbClr val="D5022E"/>
                </a:solidFill>
              </a:rPr>
              <a:t>1.0</a:t>
            </a:r>
            <a:r>
              <a:rPr lang="de-DE" b="1" dirty="0"/>
              <a:t>	Hier steht eine Headline</a:t>
            </a:r>
          </a:p>
          <a:p>
            <a:r>
              <a:rPr lang="de-DE" dirty="0"/>
              <a:t>1.1	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urna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ornare</a:t>
            </a:r>
            <a:r>
              <a:rPr lang="de-DE" dirty="0"/>
              <a:t> </a:t>
            </a:r>
          </a:p>
          <a:p>
            <a:r>
              <a:rPr lang="de-DE" dirty="0"/>
              <a:t>1.2	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leo</a:t>
            </a:r>
            <a:r>
              <a:rPr lang="de-DE" dirty="0"/>
              <a:t> Maecenas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 </a:t>
            </a:r>
            <a:r>
              <a:rPr lang="de-DE" dirty="0" err="1"/>
              <a:t>varius</a:t>
            </a:r>
            <a:r>
              <a:rPr lang="de-DE" dirty="0"/>
              <a:t> </a:t>
            </a:r>
          </a:p>
          <a:p>
            <a:r>
              <a:rPr lang="de-DE" dirty="0"/>
              <a:t>1.3	</a:t>
            </a:r>
            <a:r>
              <a:rPr lang="de-DE" dirty="0" err="1"/>
              <a:t>Blandit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non magna </a:t>
            </a:r>
          </a:p>
          <a:p>
            <a:r>
              <a:rPr lang="de-DE" dirty="0"/>
              <a:t>1.4	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,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facilisis</a:t>
            </a:r>
            <a:r>
              <a:rPr lang="de-DE" dirty="0"/>
              <a:t> in</a:t>
            </a:r>
          </a:p>
          <a:p>
            <a:r>
              <a:rPr lang="de-DE" dirty="0"/>
              <a:t>1.5	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endParaRPr lang="de-DE" dirty="0"/>
          </a:p>
          <a:p>
            <a:endParaRPr lang="de-DE" dirty="0"/>
          </a:p>
          <a:p>
            <a:r>
              <a:rPr lang="de-DE" b="1" dirty="0">
                <a:solidFill>
                  <a:srgbClr val="D5022E"/>
                </a:solidFill>
              </a:rPr>
              <a:t>2.0</a:t>
            </a:r>
            <a:r>
              <a:rPr lang="de-DE" b="1" dirty="0"/>
              <a:t>	Hier steht eine Headline</a:t>
            </a:r>
          </a:p>
          <a:p>
            <a:r>
              <a:rPr lang="de-DE" dirty="0"/>
              <a:t>2.1	</a:t>
            </a:r>
            <a:r>
              <a:rPr lang="de-DE" dirty="0" err="1"/>
              <a:t>Egestas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qua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sagittis</a:t>
            </a:r>
            <a:r>
              <a:rPr lang="de-DE" dirty="0"/>
              <a:t> </a:t>
            </a:r>
            <a:r>
              <a:rPr lang="de-DE" dirty="0" err="1"/>
              <a:t>lacus</a:t>
            </a:r>
            <a:r>
              <a:rPr lang="de-DE" dirty="0"/>
              <a:t> </a:t>
            </a:r>
          </a:p>
          <a:p>
            <a:r>
              <a:rPr lang="de-DE" dirty="0"/>
              <a:t>2.2	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augue</a:t>
            </a:r>
            <a:r>
              <a:rPr lang="de-DE" dirty="0"/>
              <a:t> </a:t>
            </a:r>
            <a:r>
              <a:rPr lang="de-DE" dirty="0" err="1"/>
              <a:t>laoreet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faucibus</a:t>
            </a:r>
            <a:r>
              <a:rPr lang="de-DE" dirty="0"/>
              <a:t> </a:t>
            </a:r>
            <a:r>
              <a:rPr lang="de-DE" dirty="0" err="1"/>
              <a:t>dolor</a:t>
            </a:r>
            <a:endParaRPr lang="de-DE" dirty="0"/>
          </a:p>
          <a:p>
            <a:r>
              <a:rPr lang="de-DE" dirty="0"/>
              <a:t>2.3	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nibh</a:t>
            </a:r>
            <a:r>
              <a:rPr lang="de-DE" dirty="0"/>
              <a:t>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vehicula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endParaRPr lang="de-DE" dirty="0"/>
          </a:p>
          <a:p>
            <a:r>
              <a:rPr lang="de-DE" dirty="0"/>
              <a:t>2.4	Maecenas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 </a:t>
            </a:r>
            <a:r>
              <a:rPr lang="de-DE" dirty="0" err="1"/>
              <a:t>varius</a:t>
            </a:r>
            <a:r>
              <a:rPr lang="de-DE" dirty="0"/>
              <a:t> non magna</a:t>
            </a:r>
          </a:p>
          <a:p>
            <a:r>
              <a:rPr lang="de-DE" dirty="0"/>
              <a:t>2.5	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ullamcorper</a:t>
            </a:r>
            <a:r>
              <a:rPr lang="de-DE" dirty="0"/>
              <a:t> </a:t>
            </a:r>
            <a:r>
              <a:rPr lang="de-DE" dirty="0" err="1"/>
              <a:t>nulla</a:t>
            </a:r>
            <a:r>
              <a:rPr lang="de-DE" dirty="0"/>
              <a:t> non </a:t>
            </a:r>
            <a:r>
              <a:rPr lang="de-DE" dirty="0" err="1"/>
              <a:t>metus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 </a:t>
            </a:r>
            <a:r>
              <a:rPr lang="de-DE" dirty="0" err="1"/>
              <a:t>fringilla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9801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64229"/>
            <a:ext cx="559581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1</a:t>
            </a:r>
          </a:p>
        </p:txBody>
      </p:sp>
      <p:sp>
        <p:nvSpPr>
          <p:cNvPr id="5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1079" cy="30744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 typeface="Arial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gravida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metus</a:t>
            </a:r>
            <a:r>
              <a:rPr lang="de-DE" dirty="0"/>
              <a:t>.</a:t>
            </a:r>
          </a:p>
          <a:p>
            <a:pPr lvl="0"/>
            <a:endParaRPr lang="de-DE" dirty="0"/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ullamcorper</a:t>
            </a:r>
            <a:r>
              <a:rPr lang="de-DE" dirty="0"/>
              <a:t> </a:t>
            </a:r>
            <a:r>
              <a:rPr lang="de-DE" dirty="0" err="1"/>
              <a:t>nulla</a:t>
            </a:r>
            <a:r>
              <a:rPr lang="de-DE" dirty="0"/>
              <a:t> non </a:t>
            </a:r>
            <a:r>
              <a:rPr lang="de-DE" dirty="0" err="1"/>
              <a:t>metus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 </a:t>
            </a:r>
            <a:r>
              <a:rPr lang="de-DE" dirty="0" err="1"/>
              <a:t>fringilla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sagittis</a:t>
            </a:r>
            <a:r>
              <a:rPr lang="de-DE" dirty="0"/>
              <a:t> </a:t>
            </a:r>
            <a:r>
              <a:rPr lang="de-DE" dirty="0" err="1"/>
              <a:t>lacus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augue</a:t>
            </a:r>
            <a:r>
              <a:rPr lang="de-DE" dirty="0"/>
              <a:t> </a:t>
            </a:r>
            <a:r>
              <a:rPr lang="de-DE" dirty="0" err="1"/>
              <a:t>laoreet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faucibus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dui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mi.</a:t>
            </a:r>
          </a:p>
        </p:txBody>
      </p:sp>
    </p:spTree>
    <p:extLst>
      <p:ext uri="{BB962C8B-B14F-4D97-AF65-F5344CB8AC3E}">
        <p14:creationId xmlns:p14="http://schemas.microsoft.com/office/powerpoint/2010/main" val="273756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559581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20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2</a:t>
            </a:r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1079" cy="30744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 typeface="Arial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gravida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metus</a:t>
            </a:r>
            <a:r>
              <a:rPr lang="de-DE" dirty="0"/>
              <a:t>.</a:t>
            </a:r>
          </a:p>
          <a:p>
            <a:pPr lvl="0"/>
            <a:endParaRPr lang="de-DE" dirty="0"/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ullamcorper</a:t>
            </a:r>
            <a:r>
              <a:rPr lang="de-DE" dirty="0"/>
              <a:t> </a:t>
            </a:r>
            <a:r>
              <a:rPr lang="de-DE" dirty="0" err="1"/>
              <a:t>nulla</a:t>
            </a:r>
            <a:r>
              <a:rPr lang="de-DE" dirty="0"/>
              <a:t> non </a:t>
            </a:r>
            <a:r>
              <a:rPr lang="de-DE" dirty="0" err="1"/>
              <a:t>metus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 </a:t>
            </a:r>
            <a:r>
              <a:rPr lang="de-DE" dirty="0" err="1"/>
              <a:t>fringilla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sagittis</a:t>
            </a:r>
            <a:r>
              <a:rPr lang="de-DE" dirty="0"/>
              <a:t> </a:t>
            </a:r>
            <a:r>
              <a:rPr lang="de-DE" dirty="0" err="1"/>
              <a:t>lacus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augue</a:t>
            </a:r>
            <a:r>
              <a:rPr lang="de-DE" dirty="0"/>
              <a:t> </a:t>
            </a:r>
            <a:r>
              <a:rPr lang="de-DE" dirty="0" err="1"/>
              <a:t>laoreet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faucibus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dui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mi.</a:t>
            </a:r>
          </a:p>
        </p:txBody>
      </p:sp>
    </p:spTree>
    <p:extLst>
      <p:ext uri="{BB962C8B-B14F-4D97-AF65-F5344CB8AC3E}">
        <p14:creationId xmlns:p14="http://schemas.microsoft.com/office/powerpoint/2010/main" val="302547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559699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  <p:sp>
        <p:nvSpPr>
          <p:cNvPr id="5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1079" cy="30744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 typeface="Arial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gravida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metus</a:t>
            </a:r>
            <a:r>
              <a:rPr lang="de-DE" dirty="0"/>
              <a:t>.</a:t>
            </a:r>
          </a:p>
          <a:p>
            <a:pPr lvl="0"/>
            <a:endParaRPr lang="de-DE" dirty="0"/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ullamcorper</a:t>
            </a:r>
            <a:r>
              <a:rPr lang="de-DE" dirty="0"/>
              <a:t> </a:t>
            </a:r>
            <a:r>
              <a:rPr lang="de-DE" dirty="0" err="1"/>
              <a:t>nulla</a:t>
            </a:r>
            <a:r>
              <a:rPr lang="de-DE" dirty="0"/>
              <a:t> non </a:t>
            </a:r>
            <a:r>
              <a:rPr lang="de-DE" dirty="0" err="1"/>
              <a:t>metus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 </a:t>
            </a:r>
            <a:r>
              <a:rPr lang="de-DE" dirty="0" err="1"/>
              <a:t>fringilla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sagittis</a:t>
            </a:r>
            <a:r>
              <a:rPr lang="de-DE" dirty="0"/>
              <a:t> </a:t>
            </a:r>
            <a:r>
              <a:rPr lang="de-DE" dirty="0" err="1"/>
              <a:t>lacus</a:t>
            </a:r>
            <a:r>
              <a:rPr lang="de-DE" dirty="0"/>
              <a:t> </a:t>
            </a:r>
            <a:r>
              <a:rPr lang="de-DE" dirty="0" err="1"/>
              <a:t>velaugue</a:t>
            </a:r>
            <a:r>
              <a:rPr lang="de-DE" dirty="0"/>
              <a:t> </a:t>
            </a:r>
            <a:r>
              <a:rPr lang="de-DE" dirty="0" err="1"/>
              <a:t>laoreet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faucibus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dui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mi.</a:t>
            </a:r>
          </a:p>
        </p:txBody>
      </p:sp>
    </p:spTree>
    <p:extLst>
      <p:ext uri="{BB962C8B-B14F-4D97-AF65-F5344CB8AC3E}">
        <p14:creationId xmlns:p14="http://schemas.microsoft.com/office/powerpoint/2010/main" val="63559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3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2259" cy="2794609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-14400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E0003C"/>
              </a:buClr>
              <a:buSzTx/>
              <a:buFont typeface="Arial"/>
              <a:buChar char="•"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err="1"/>
              <a:t>Fusce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, </a:t>
            </a:r>
            <a:r>
              <a:rPr lang="de-DE" dirty="0" err="1"/>
              <a:t>tellus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cursus</a:t>
            </a:r>
            <a:r>
              <a:rPr lang="de-DE" dirty="0"/>
              <a:t> commodo</a:t>
            </a:r>
          </a:p>
          <a:p>
            <a:pPr lvl="0"/>
            <a:r>
              <a:rPr lang="de-DE" dirty="0" err="1"/>
              <a:t>tortor</a:t>
            </a:r>
            <a:r>
              <a:rPr lang="de-DE" dirty="0"/>
              <a:t> </a:t>
            </a:r>
            <a:r>
              <a:rPr lang="de-DE" dirty="0" err="1"/>
              <a:t>mauris</a:t>
            </a:r>
            <a:r>
              <a:rPr lang="de-DE" dirty="0"/>
              <a:t> </a:t>
            </a:r>
            <a:r>
              <a:rPr lang="de-DE" dirty="0" err="1"/>
              <a:t>condimentum</a:t>
            </a:r>
            <a:r>
              <a:rPr lang="de-DE" dirty="0"/>
              <a:t> </a:t>
            </a:r>
            <a:r>
              <a:rPr lang="de-DE" dirty="0" err="1"/>
              <a:t>nibh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facilisis</a:t>
            </a:r>
            <a:endParaRPr lang="de-DE" dirty="0"/>
          </a:p>
          <a:p>
            <a:pPr lvl="0"/>
            <a:r>
              <a:rPr lang="de-DE" dirty="0" err="1"/>
              <a:t>egestas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quam</a:t>
            </a: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559699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</p:spTree>
    <p:extLst>
      <p:ext uri="{BB962C8B-B14F-4D97-AF65-F5344CB8AC3E}">
        <p14:creationId xmlns:p14="http://schemas.microsoft.com/office/powerpoint/2010/main" val="2069780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Bild_50_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4115521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gravida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metus</a:t>
            </a:r>
            <a:r>
              <a:rPr lang="de-DE" dirty="0"/>
              <a:t>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4120252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4709905" y="1655999"/>
            <a:ext cx="4129733" cy="29718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211669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Bild_33_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2644533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non.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2649264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3243485" y="1655999"/>
            <a:ext cx="5596153" cy="29718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3524698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gerah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310793" y="1228912"/>
            <a:ext cx="8492298" cy="335737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3384661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4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3384661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5" name="Tabellenplatzhalter 4"/>
          <p:cNvSpPr>
            <a:spLocks noGrp="1"/>
          </p:cNvSpPr>
          <p:nvPr>
            <p:ph type="tbl" sz="quarter" idx="13" hasCustomPrompt="1"/>
          </p:nvPr>
        </p:nvSpPr>
        <p:spPr>
          <a:xfrm>
            <a:off x="3243485" y="1656000"/>
            <a:ext cx="5559606" cy="297183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Tabelle einfügen</a:t>
            </a:r>
          </a:p>
        </p:txBody>
      </p:sp>
      <p:sp>
        <p:nvSpPr>
          <p:cNvPr id="10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2644533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non.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2649264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</p:spTree>
    <p:extLst>
      <p:ext uri="{BB962C8B-B14F-4D97-AF65-F5344CB8AC3E}">
        <p14:creationId xmlns:p14="http://schemas.microsoft.com/office/powerpoint/2010/main" val="4159906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sz="quarter" idx="14" hasCustomPrompt="1"/>
          </p:nvPr>
        </p:nvSpPr>
        <p:spPr>
          <a:xfrm>
            <a:off x="3243485" y="1656000"/>
            <a:ext cx="5559203" cy="29302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 baseline="0">
                <a:latin typeface="Arial"/>
                <a:cs typeface="Arial"/>
              </a:defRPr>
            </a:lvl1pPr>
          </a:lstStyle>
          <a:p>
            <a:r>
              <a:rPr lang="de-DE" dirty="0"/>
              <a:t>Diagramm einfügen</a:t>
            </a:r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2644533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non.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2649264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</p:spTree>
    <p:extLst>
      <p:ext uri="{BB962C8B-B14F-4D97-AF65-F5344CB8AC3E}">
        <p14:creationId xmlns:p14="http://schemas.microsoft.com/office/powerpoint/2010/main" val="410410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 userDrawn="1"/>
        </p:nvSpPr>
        <p:spPr>
          <a:xfrm>
            <a:off x="7939694" y="4815149"/>
            <a:ext cx="85427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700" b="1" dirty="0">
                <a:latin typeface="Arial"/>
                <a:cs typeface="Arial"/>
              </a:rPr>
              <a:t>Seite </a:t>
            </a:r>
            <a:fld id="{C128D435-2DEB-E44B-853B-CA96ED83C2C7}" type="slidenum">
              <a:rPr lang="de-DE" sz="700" b="1" smtClean="0">
                <a:latin typeface="Arial"/>
                <a:cs typeface="Arial"/>
              </a:rPr>
              <a:pPr algn="r"/>
              <a:t>‹Nr.›</a:t>
            </a:fld>
            <a:endParaRPr lang="de-DE" sz="700" b="1" dirty="0">
              <a:latin typeface="Arial"/>
              <a:cs typeface="Arial"/>
            </a:endParaRPr>
          </a:p>
        </p:txBody>
      </p:sp>
      <p:pic>
        <p:nvPicPr>
          <p:cNvPr id="2" name="Bild 1" descr="B-STK-15047_Templates_Masterdateien_Powerpoint_16zu9_Fondbezogene-Variante_ELER_LY01_PPT4.png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2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0" r:id="rId3"/>
    <p:sldLayoutId id="2147483650" r:id="rId4"/>
    <p:sldLayoutId id="2147483651" r:id="rId5"/>
    <p:sldLayoutId id="2147483652" r:id="rId6"/>
    <p:sldLayoutId id="2147483655" r:id="rId7"/>
    <p:sldLayoutId id="2147483654" r:id="rId8"/>
    <p:sldLayoutId id="2147483653" r:id="rId9"/>
    <p:sldLayoutId id="2147483656" r:id="rId10"/>
    <p:sldLayoutId id="2147483657" r:id="rId11"/>
    <p:sldLayoutId id="2147483658" r:id="rId12"/>
    <p:sldLayoutId id="2147483659" r:id="rId13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ute.kablau@ms.niedersachsen.de" TargetMode="External"/><Relationship Id="rId2" Type="http://schemas.openxmlformats.org/officeDocument/2006/relationships/hyperlink" Target="mailto:birgit.maa&#223;@ms.niedersachsen.de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kerstin.albus@ms.niedersachsen.de" TargetMode="External"/><Relationship Id="rId4" Type="http://schemas.openxmlformats.org/officeDocument/2006/relationships/hyperlink" Target="mailto:katja.taranczewski@ms.niedersachsen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310793" y="282285"/>
            <a:ext cx="5358452" cy="241443"/>
          </a:xfrm>
        </p:spPr>
        <p:txBody>
          <a:bodyPr/>
          <a:lstStyle/>
          <a:p>
            <a:r>
              <a:rPr lang="de-DE" dirty="0"/>
              <a:t>Regionale Auftaktveranstaltungen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11151" y="666307"/>
            <a:ext cx="7564030" cy="4198519"/>
          </a:xfrm>
        </p:spPr>
        <p:txBody>
          <a:bodyPr/>
          <a:lstStyle/>
          <a:p>
            <a:r>
              <a:rPr lang="de-DE" sz="1400" b="1" dirty="0"/>
              <a:t>Förderschwerpunkte des MS</a:t>
            </a:r>
          </a:p>
          <a:p>
            <a:r>
              <a:rPr lang="de-DE" sz="1400" b="1" dirty="0"/>
              <a:t>PZ4 – Soziales Europa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dirty="0"/>
              <a:t>Förderung junger Menschen mit Problemen im Übergang von der Schule in den Beruf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dirty="0"/>
              <a:t>Mehr Chancengleichheit für Frauen am Arbeitsmarkt</a:t>
            </a:r>
          </a:p>
          <a:p>
            <a:endParaRPr lang="de-DE" sz="1400" b="1" dirty="0"/>
          </a:p>
          <a:p>
            <a:r>
              <a:rPr lang="de-DE" sz="1400" b="1" dirty="0"/>
              <a:t>Richtlinien: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de-DE" sz="1400" dirty="0"/>
              <a:t>Förderung von Jugendwerkstätten und Pro-Aktiv-Centren (ESF, EU-Mittel: 77,41 Mio. Euro, Landesmittel: 89,4 Mio. Euro, Gesamtmittel: 166,81 Mio. Euro)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de-DE" sz="1400" dirty="0"/>
              <a:t>RIKA - </a:t>
            </a:r>
            <a:r>
              <a:rPr lang="de-DE" sz="1400" dirty="0">
                <a:solidFill>
                  <a:srgbClr val="FF0000"/>
                </a:solidFill>
              </a:rPr>
              <a:t>R</a:t>
            </a:r>
            <a:r>
              <a:rPr lang="de-DE" sz="1400" dirty="0"/>
              <a:t>egionale </a:t>
            </a:r>
            <a:r>
              <a:rPr lang="de-DE" sz="1400" dirty="0">
                <a:solidFill>
                  <a:srgbClr val="FF0000"/>
                </a:solidFill>
              </a:rPr>
              <a:t>I</a:t>
            </a:r>
            <a:r>
              <a:rPr lang="de-DE" sz="1400" dirty="0"/>
              <a:t>nitiativen und </a:t>
            </a:r>
            <a:r>
              <a:rPr lang="de-DE" sz="1400" dirty="0">
                <a:solidFill>
                  <a:srgbClr val="FF0000"/>
                </a:solidFill>
              </a:rPr>
              <a:t>K</a:t>
            </a:r>
            <a:r>
              <a:rPr lang="de-DE" sz="1400" dirty="0"/>
              <a:t>ooperationen für Frauen am </a:t>
            </a:r>
            <a:r>
              <a:rPr lang="de-DE" sz="1400" dirty="0">
                <a:solidFill>
                  <a:srgbClr val="FF0000"/>
                </a:solidFill>
              </a:rPr>
              <a:t>A</a:t>
            </a:r>
            <a:r>
              <a:rPr lang="de-DE" sz="1400" dirty="0"/>
              <a:t>rbeitsmarkt (ESF, EU-Mittel: 30 Mio., Landesmittel: 11,2 Mio. Euro, Gesamtmittel: 41,2 Mio. Euro)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de-DE" sz="1400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de-DE" sz="1400" dirty="0"/>
          </a:p>
          <a:p>
            <a:r>
              <a:rPr lang="de-DE" sz="1400" b="1" dirty="0"/>
              <a:t>Neuerungen gegenüber der letzten Förderperiode: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Jugendwerkstätten: Einbeziehung von schulmüden oder schulverweigernden jungen Menschen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Gleichstellung: Förderung von Netzwerkprojekten und transnationalen Projekte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de-DE" sz="1400" dirty="0"/>
          </a:p>
          <a:p>
            <a:endParaRPr lang="de-DE" sz="14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2419822-0963-48D8-8E5C-5C5B799F7BE4}"/>
              </a:ext>
            </a:extLst>
          </p:cNvPr>
          <p:cNvSpPr txBox="1"/>
          <p:nvPr/>
        </p:nvSpPr>
        <p:spPr>
          <a:xfrm>
            <a:off x="2339167" y="4791740"/>
            <a:ext cx="6039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Ressortname</a:t>
            </a:r>
          </a:p>
        </p:txBody>
      </p:sp>
    </p:spTree>
    <p:extLst>
      <p:ext uri="{BB962C8B-B14F-4D97-AF65-F5344CB8AC3E}">
        <p14:creationId xmlns:p14="http://schemas.microsoft.com/office/powerpoint/2010/main" val="1722445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Regionale Auftaktveranstaltungen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11151" y="666307"/>
            <a:ext cx="7564030" cy="4198519"/>
          </a:xfrm>
        </p:spPr>
        <p:txBody>
          <a:bodyPr/>
          <a:lstStyle/>
          <a:p>
            <a:r>
              <a:rPr lang="de-DE" sz="1400" b="1" dirty="0"/>
              <a:t>Richtlinie: Förderung von Jugendwerkstätten und Pro-Aktiv-Centren (PACE)</a:t>
            </a:r>
          </a:p>
          <a:p>
            <a:endParaRPr lang="de-DE" sz="1400" b="1" dirty="0"/>
          </a:p>
          <a:p>
            <a:r>
              <a:rPr lang="de-DE" sz="1400" b="1" dirty="0"/>
              <a:t>Ziel: </a:t>
            </a:r>
            <a:br>
              <a:rPr lang="de-DE" sz="1400" b="1" dirty="0"/>
            </a:br>
            <a:r>
              <a:rPr lang="de-DE" sz="1400" b="1" dirty="0"/>
              <a:t>Soziale Stabilisierung von jungen Menschen mit besonderem Unterstützungsbedarf im Übergang von der Schule in den Beruf, Armutsbekämpfung, Verbesserung der gesellschaftlichen Teilhabe</a:t>
            </a:r>
          </a:p>
          <a:p>
            <a:endParaRPr lang="de-DE" sz="1400" b="1" dirty="0"/>
          </a:p>
          <a:p>
            <a:r>
              <a:rPr lang="de-DE" sz="1400" b="1" dirty="0"/>
              <a:t>Kurzbeschreibung: </a:t>
            </a:r>
            <a:br>
              <a:rPr lang="de-DE" sz="1400" b="1" dirty="0"/>
            </a:br>
            <a:r>
              <a:rPr lang="de-DE" sz="1400" b="1" dirty="0"/>
              <a:t>Durch produktionsnahes Arbeiten und sozialpädagogische Unterstützung (bei Jugendwerkstätten) und individuelle Einzelfallhilfen (bei PACE) sollen benachteilige junge Menschen an den Ausbildungs- und Arbeitsmarkt herangeführt werden.</a:t>
            </a:r>
            <a:endParaRPr lang="de-DE" sz="1400" dirty="0"/>
          </a:p>
          <a:p>
            <a:endParaRPr lang="de-DE" sz="1400" dirty="0"/>
          </a:p>
          <a:p>
            <a:endParaRPr lang="de-DE" sz="1400" dirty="0"/>
          </a:p>
          <a:p>
            <a:endParaRPr lang="de-DE" sz="14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BC3D05-3AD9-4E30-BE5A-97ADF1A1C890}"/>
              </a:ext>
            </a:extLst>
          </p:cNvPr>
          <p:cNvSpPr txBox="1"/>
          <p:nvPr/>
        </p:nvSpPr>
        <p:spPr>
          <a:xfrm>
            <a:off x="2339167" y="4791740"/>
            <a:ext cx="6039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Ressortname</a:t>
            </a:r>
          </a:p>
        </p:txBody>
      </p:sp>
    </p:spTree>
    <p:extLst>
      <p:ext uri="{BB962C8B-B14F-4D97-AF65-F5344CB8AC3E}">
        <p14:creationId xmlns:p14="http://schemas.microsoft.com/office/powerpoint/2010/main" val="381052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Regionale Auftaktveranstaltungen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11151" y="666307"/>
            <a:ext cx="7564030" cy="4198519"/>
          </a:xfrm>
        </p:spPr>
        <p:txBody>
          <a:bodyPr/>
          <a:lstStyle/>
          <a:p>
            <a:r>
              <a:rPr lang="de-DE" sz="1400" b="1" dirty="0"/>
              <a:t>Richtlinie: </a:t>
            </a:r>
            <a:r>
              <a:rPr lang="de-DE" sz="1400" dirty="0">
                <a:solidFill>
                  <a:srgbClr val="FF0000"/>
                </a:solidFill>
              </a:rPr>
              <a:t>R</a:t>
            </a:r>
            <a:r>
              <a:rPr lang="de-DE" sz="1400" dirty="0"/>
              <a:t>egionale </a:t>
            </a:r>
            <a:r>
              <a:rPr lang="de-DE" sz="1400" dirty="0">
                <a:solidFill>
                  <a:srgbClr val="FF0000"/>
                </a:solidFill>
              </a:rPr>
              <a:t>I</a:t>
            </a:r>
            <a:r>
              <a:rPr lang="de-DE" sz="1400" dirty="0"/>
              <a:t>nitiativen und </a:t>
            </a:r>
            <a:r>
              <a:rPr lang="de-DE" sz="1400" dirty="0">
                <a:solidFill>
                  <a:srgbClr val="FF0000"/>
                </a:solidFill>
              </a:rPr>
              <a:t>K</a:t>
            </a:r>
            <a:r>
              <a:rPr lang="de-DE" sz="1400" dirty="0"/>
              <a:t>ooperationen für Frauen am </a:t>
            </a:r>
            <a:r>
              <a:rPr lang="de-DE" sz="1400" dirty="0">
                <a:solidFill>
                  <a:srgbClr val="FF0000"/>
                </a:solidFill>
              </a:rPr>
              <a:t>A</a:t>
            </a:r>
            <a:r>
              <a:rPr lang="de-DE" sz="1400" dirty="0"/>
              <a:t>rbeitsmarkt (RIKA)</a:t>
            </a:r>
            <a:endParaRPr lang="de-DE" sz="1400" b="1" dirty="0"/>
          </a:p>
          <a:p>
            <a:endParaRPr lang="de-DE" sz="1400" b="1" dirty="0"/>
          </a:p>
          <a:p>
            <a:r>
              <a:rPr lang="de-DE" sz="1400" b="1" dirty="0"/>
              <a:t>Ziel: </a:t>
            </a:r>
            <a:br>
              <a:rPr lang="de-DE" sz="1400" b="1" dirty="0"/>
            </a:br>
            <a:r>
              <a:rPr lang="de-DE" sz="1400" b="1" dirty="0"/>
              <a:t>Mehr Chancengleichheit für Frauen am Arbeitsmarkt durch </a:t>
            </a:r>
          </a:p>
          <a:p>
            <a:r>
              <a:rPr lang="de-DE" sz="1400" b="1" dirty="0"/>
              <a:t>- Berufliche Um- und Neuorientierung</a:t>
            </a:r>
          </a:p>
          <a:p>
            <a:r>
              <a:rPr lang="de-DE" sz="1400" b="1" dirty="0"/>
              <a:t>- Erhöhung des Frauenanteils bei Existenzgründungen</a:t>
            </a:r>
          </a:p>
          <a:p>
            <a:r>
              <a:rPr lang="de-DE" sz="1400" b="1" dirty="0"/>
              <a:t>- Aufwertung und gerechte Verteilung von Care-Arbeit</a:t>
            </a:r>
          </a:p>
          <a:p>
            <a:r>
              <a:rPr lang="de-DE" sz="1400" b="1" dirty="0"/>
              <a:t>- Eigenständige Existenzsicherung/Armutsvermeidung</a:t>
            </a:r>
          </a:p>
          <a:p>
            <a:r>
              <a:rPr lang="de-DE" sz="1400" b="1" dirty="0"/>
              <a:t>- Unterstützung des beruflichen Aufstiegs</a:t>
            </a:r>
          </a:p>
          <a:p>
            <a:r>
              <a:rPr lang="de-DE" sz="1400" b="1" dirty="0"/>
              <a:t>- Gleichstellungsbewusste und familienfreundliche Unternehmenskultur</a:t>
            </a:r>
          </a:p>
          <a:p>
            <a:endParaRPr lang="de-DE" sz="1400" b="1" dirty="0"/>
          </a:p>
          <a:p>
            <a:endParaRPr lang="de-DE" sz="1400" b="1" dirty="0"/>
          </a:p>
          <a:p>
            <a:pPr marL="361950" lvl="2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17A0A4B-08F3-4580-BB8B-51665B7437D0}"/>
              </a:ext>
            </a:extLst>
          </p:cNvPr>
          <p:cNvSpPr txBox="1"/>
          <p:nvPr/>
        </p:nvSpPr>
        <p:spPr>
          <a:xfrm>
            <a:off x="2339167" y="4791740"/>
            <a:ext cx="6039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Ressortname</a:t>
            </a:r>
          </a:p>
        </p:txBody>
      </p:sp>
    </p:spTree>
    <p:extLst>
      <p:ext uri="{BB962C8B-B14F-4D97-AF65-F5344CB8AC3E}">
        <p14:creationId xmlns:p14="http://schemas.microsoft.com/office/powerpoint/2010/main" val="2679128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4766C06-562B-4101-8E5D-788B24F787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Regionale Auftaktveranstaltungen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1E4C8F-B9F2-4428-9682-65E266F889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 sz="1400" b="1" dirty="0"/>
          </a:p>
          <a:p>
            <a:r>
              <a:rPr lang="de-DE" sz="1400" b="1" dirty="0"/>
              <a:t>Kurzbeschreibung:</a:t>
            </a:r>
          </a:p>
          <a:p>
            <a:r>
              <a:rPr lang="de-DE" sz="1400" b="1" dirty="0"/>
              <a:t>Förderung des beruflichen Ein-, Um- und Aufstiegs durch Beratung, Unterstützung, Qualifizierung, Vernetzung durch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Koordinierungsstellen Frauen und Wirtschaft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Projekte für erwerbslose und beschäftigte Frauen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Projekte zur Unterstützung von Existenzgründerinnen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Modellprojekte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Netzwerkprojekte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Transnationale Projekte</a:t>
            </a:r>
          </a:p>
          <a:p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34686EF-B5B1-4CF6-BEE6-3219E9AD22DD}"/>
              </a:ext>
            </a:extLst>
          </p:cNvPr>
          <p:cNvSpPr/>
          <p:nvPr/>
        </p:nvSpPr>
        <p:spPr>
          <a:xfrm>
            <a:off x="207922" y="662210"/>
            <a:ext cx="76902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/>
              <a:t>Richtlinie: </a:t>
            </a:r>
            <a:r>
              <a:rPr lang="de-DE" sz="1400" dirty="0">
                <a:solidFill>
                  <a:srgbClr val="FF0000"/>
                </a:solidFill>
              </a:rPr>
              <a:t>R</a:t>
            </a:r>
            <a:r>
              <a:rPr lang="de-DE" sz="1400" dirty="0"/>
              <a:t>egionale </a:t>
            </a:r>
            <a:r>
              <a:rPr lang="de-DE" sz="1400" dirty="0">
                <a:solidFill>
                  <a:srgbClr val="FF0000"/>
                </a:solidFill>
              </a:rPr>
              <a:t>I</a:t>
            </a:r>
            <a:r>
              <a:rPr lang="de-DE" sz="1400" dirty="0"/>
              <a:t>nitiativen und </a:t>
            </a:r>
            <a:r>
              <a:rPr lang="de-DE" sz="1400" dirty="0">
                <a:solidFill>
                  <a:srgbClr val="FF0000"/>
                </a:solidFill>
              </a:rPr>
              <a:t>K</a:t>
            </a:r>
            <a:r>
              <a:rPr lang="de-DE" sz="1400" dirty="0"/>
              <a:t>ooperationen für Frauen am </a:t>
            </a:r>
            <a:r>
              <a:rPr lang="de-DE" sz="1400" dirty="0">
                <a:solidFill>
                  <a:srgbClr val="FF0000"/>
                </a:solidFill>
              </a:rPr>
              <a:t>A</a:t>
            </a:r>
            <a:r>
              <a:rPr lang="de-DE" sz="1400" dirty="0"/>
              <a:t>rbeitsmarkt (RIKA)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2154889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Regionale Auftaktveranstaltungen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11151" y="666307"/>
            <a:ext cx="7564030" cy="4198519"/>
          </a:xfrm>
        </p:spPr>
        <p:txBody>
          <a:bodyPr/>
          <a:lstStyle/>
          <a:p>
            <a:r>
              <a:rPr lang="de-DE" sz="1400" b="1" dirty="0"/>
              <a:t>Ressort:</a:t>
            </a:r>
            <a:r>
              <a:rPr lang="de-DE" sz="1400" dirty="0"/>
              <a:t> MS</a:t>
            </a:r>
          </a:p>
          <a:p>
            <a:endParaRPr lang="de-DE" sz="1400" dirty="0"/>
          </a:p>
          <a:p>
            <a:r>
              <a:rPr lang="de-DE" sz="1400" b="1" dirty="0"/>
              <a:t>Standnummer: 	Jugendwerkstätten und PACE 			Stand Nr. 10</a:t>
            </a:r>
          </a:p>
          <a:p>
            <a:r>
              <a:rPr lang="de-DE" sz="1400" b="1" dirty="0"/>
              <a:t>			Fachkräftesicherung und Frauenförderung	Stand Nr. 5</a:t>
            </a:r>
          </a:p>
          <a:p>
            <a:endParaRPr lang="de-DE" sz="1400" b="1" dirty="0"/>
          </a:p>
          <a:p>
            <a:r>
              <a:rPr lang="de-DE" sz="1400" b="1" dirty="0"/>
              <a:t>Ansprechpartner/innen bei der Veranstaltung (bitte mit Telefonnummer und Mailadresse):</a:t>
            </a:r>
            <a:br>
              <a:rPr lang="de-DE" sz="1400" dirty="0"/>
            </a:br>
            <a:br>
              <a:rPr lang="de-DE" sz="1400" dirty="0"/>
            </a:br>
            <a:r>
              <a:rPr lang="de-DE" sz="1400" dirty="0"/>
              <a:t>Jugendwerkstätten und PACE:</a:t>
            </a:r>
          </a:p>
          <a:p>
            <a:r>
              <a:rPr lang="de-DE" sz="1400" dirty="0"/>
              <a:t>Birgit Maaß			0511/120-2942, </a:t>
            </a:r>
            <a:r>
              <a:rPr lang="de-DE" sz="1400" dirty="0">
                <a:hlinkClick r:id="rId2"/>
              </a:rPr>
              <a:t>birgit.maaß@ms.niedersachsen.de</a:t>
            </a:r>
            <a:r>
              <a:rPr lang="de-DE" sz="1400" dirty="0"/>
              <a:t> </a:t>
            </a:r>
          </a:p>
          <a:p>
            <a:r>
              <a:rPr lang="de-DE" sz="1400" dirty="0"/>
              <a:t>Ute Kablau			0511/120-2955, </a:t>
            </a:r>
            <a:r>
              <a:rPr lang="de-DE" sz="1400" dirty="0">
                <a:hlinkClick r:id="rId3"/>
              </a:rPr>
              <a:t>ute.kablau@ms.niedersachsen.de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 err="1"/>
              <a:t>Rika</a:t>
            </a:r>
            <a:r>
              <a:rPr lang="de-DE" sz="1400" dirty="0"/>
              <a:t>:</a:t>
            </a:r>
          </a:p>
          <a:p>
            <a:r>
              <a:rPr lang="de-DE" sz="1400" dirty="0"/>
              <a:t>Katja Taranczewski 	0511/120-3014, </a:t>
            </a:r>
            <a:r>
              <a:rPr lang="pl-PL" sz="1400" dirty="0">
                <a:hlinkClick r:id="rId4"/>
              </a:rPr>
              <a:t>katja.taranczewski@ms.niedersachsen.de</a:t>
            </a:r>
            <a:endParaRPr lang="de-DE" sz="1400" dirty="0"/>
          </a:p>
          <a:p>
            <a:r>
              <a:rPr lang="de-DE" sz="1400" dirty="0"/>
              <a:t>Kerstin Albus 		0511/120-3016, </a:t>
            </a:r>
            <a:r>
              <a:rPr lang="de-DE" sz="1400" dirty="0">
                <a:hlinkClick r:id="rId5"/>
              </a:rPr>
              <a:t>kerstin.albus@ms.niedersachsen.de</a:t>
            </a:r>
            <a:endParaRPr lang="de-DE" sz="1400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639632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B-AHA-14040_Master_PPT.thmx</Template>
  <TotalTime>0</TotalTime>
  <Words>409</Words>
  <Application>Microsoft Office PowerPoint</Application>
  <PresentationFormat>Bildschirmpräsentation (16:9)</PresentationFormat>
  <Paragraphs>61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B&amp;B. Markenagentur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David Bussenius</dc:creator>
  <cp:lastModifiedBy>Maas, Sebastian (MS)</cp:lastModifiedBy>
  <cp:revision>110</cp:revision>
  <dcterms:created xsi:type="dcterms:W3CDTF">2016-03-01T08:53:27Z</dcterms:created>
  <dcterms:modified xsi:type="dcterms:W3CDTF">2022-02-28T09:45:40Z</dcterms:modified>
</cp:coreProperties>
</file>