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9" r:id="rId2"/>
    <p:sldId id="261" r:id="rId3"/>
    <p:sldId id="264" r:id="rId4"/>
    <p:sldId id="262" r:id="rId5"/>
    <p:sldId id="263" r:id="rId6"/>
  </p:sldIdLst>
  <p:sldSz cx="9144000" cy="5143500" type="screen16x9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öhler, Swantje (MU)" initials="KS(" lastIdx="3" clrIdx="0">
    <p:extLst>
      <p:ext uri="{19B8F6BF-5375-455C-9EA6-DF929625EA0E}">
        <p15:presenceInfo xmlns:p15="http://schemas.microsoft.com/office/powerpoint/2012/main" userId="S-1-5-21-811470207-2989397319-4166845622-306253" providerId="AD"/>
      </p:ext>
    </p:extLst>
  </p:cmAuthor>
  <p:cmAuthor id="2" name="Schaar, Silke (MU)" initials="SS(" lastIdx="1" clrIdx="1">
    <p:extLst>
      <p:ext uri="{19B8F6BF-5375-455C-9EA6-DF929625EA0E}">
        <p15:presenceInfo xmlns:p15="http://schemas.microsoft.com/office/powerpoint/2012/main" userId="Schaar, Silke (MU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E0003C"/>
    <a:srgbClr val="D50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24" autoAdjust="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14" y="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30620369701493"/>
          <c:y val="0.11322229375416124"/>
          <c:w val="0.44612937144324849"/>
          <c:h val="0.79908541091238661"/>
        </c:manualLayout>
      </c:layout>
      <c:doughnut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B5E-4A99-81A2-1000A7F34E4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B5E-4A99-81A2-1000A7F34E4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B5E-4A99-81A2-1000A7F34E4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B5E-4A99-81A2-1000A7F34E4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B5E-4A99-81A2-1000A7F34E4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B5E-4A99-81A2-1000A7F34E40}"/>
              </c:ext>
            </c:extLst>
          </c:dPt>
          <c:dLbls>
            <c:dLbl>
              <c:idx val="0"/>
              <c:layout>
                <c:manualLayout>
                  <c:x val="4.2813455657492352E-2"/>
                  <c:y val="-0.215234102026554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5E-4A99-81A2-1000A7F34E40}"/>
                </c:ext>
              </c:extLst>
            </c:dLbl>
            <c:dLbl>
              <c:idx val="1"/>
              <c:layout>
                <c:manualLayout>
                  <c:x val="8.766564729867482E-2"/>
                  <c:y val="0.1298424369566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B5E-4A99-81A2-1000A7F34E40}"/>
                </c:ext>
              </c:extLst>
            </c:dLbl>
            <c:dLbl>
              <c:idx val="2"/>
              <c:layout>
                <c:manualLayout>
                  <c:x val="-2.0387359836901869E-3"/>
                  <c:y val="-1.0249124554884019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B5E-4A99-81A2-1000A7F34E40}"/>
                </c:ext>
              </c:extLst>
            </c:dLbl>
            <c:dLbl>
              <c:idx val="3"/>
              <c:layout>
                <c:manualLayout>
                  <c:x val="-9.3781855249745194E-2"/>
                  <c:y val="-6.694679512947658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B5E-4A99-81A2-1000A7F34E40}"/>
                </c:ext>
              </c:extLst>
            </c:dLbl>
            <c:dLbl>
              <c:idx val="4"/>
              <c:layout>
                <c:manualLayout>
                  <c:x val="-0.12844036697247704"/>
                  <c:y val="-9.1791298407117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B5E-4A99-81A2-1000A7F34E40}"/>
                </c:ext>
              </c:extLst>
            </c:dLbl>
            <c:dLbl>
              <c:idx val="5"/>
              <c:layout>
                <c:manualLayout>
                  <c:x val="-3.873598369011217E-2"/>
                  <c:y val="-0.146388022931435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B5E-4A99-81A2-1000A7F34E40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Tabelle1!$A$1:$A$6</c:f>
              <c:strCache>
                <c:ptCount val="6"/>
                <c:pt idx="0">
                  <c:v>Klimaschutz</c:v>
                </c:pt>
                <c:pt idx="1">
                  <c:v>Klimaschutz Kultur</c:v>
                </c:pt>
                <c:pt idx="2">
                  <c:v>Landschaftswerte</c:v>
                </c:pt>
                <c:pt idx="3">
                  <c:v>Ressourceneffizienz</c:v>
                </c:pt>
                <c:pt idx="4">
                  <c:v>Brachflächen</c:v>
                </c:pt>
                <c:pt idx="5">
                  <c:v>Spurenstoffe</c:v>
                </c:pt>
              </c:strCache>
            </c:strRef>
          </c:cat>
          <c:val>
            <c:numRef>
              <c:f>Tabelle1!$B$1:$B$6</c:f>
              <c:numCache>
                <c:formatCode>General</c:formatCode>
                <c:ptCount val="6"/>
                <c:pt idx="0">
                  <c:v>60</c:v>
                </c:pt>
                <c:pt idx="1">
                  <c:v>5</c:v>
                </c:pt>
                <c:pt idx="2">
                  <c:v>48</c:v>
                </c:pt>
                <c:pt idx="3">
                  <c:v>24</c:v>
                </c:pt>
                <c:pt idx="4">
                  <c:v>10</c:v>
                </c:pt>
                <c:pt idx="5">
                  <c:v>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B5E-4A99-81A2-1000A7F34E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434098260653198"/>
          <c:y val="0.28942567662913105"/>
          <c:w val="0.25602751490926018"/>
          <c:h val="0.458168012017365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0.02702</cdr:x>
      <cdr:y>0.86272</cdr:y>
    </cdr:from>
    <cdr:to>
      <cdr:x>0.30236</cdr:x>
      <cdr:y>0.94743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92433" y="2784447"/>
          <a:ext cx="1960709" cy="2733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0.02304</cdr:x>
      <cdr:y>0.90069</cdr:y>
    </cdr:from>
    <cdr:to>
      <cdr:x>0.34075</cdr:x>
      <cdr:y>1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164086" y="2906996"/>
          <a:ext cx="2262433" cy="320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34CC-A528-43F7-8833-B41AE1E5DDCE}" type="datetimeFigureOut">
              <a:rPr lang="de-DE" smtClean="0"/>
              <a:t>28.02.2022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9CF7E-FD2B-4A84-8679-8DC208B5EB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0359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B-STK-15047_Templates_Masterdateien_Powerpoint_16zu9_Allgemeine-Variante_Version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572433" y="762292"/>
            <a:ext cx="6245679" cy="1493838"/>
          </a:xfrm>
          <a:prstGeom prst="rect">
            <a:avLst/>
          </a:prstGeom>
        </p:spPr>
        <p:txBody>
          <a:bodyPr vert="horz" lIns="180000" tIns="72000" rIns="180000" bIns="126000" anchor="ctr"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30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/>
              <a:t>Hier steht der Titel des</a:t>
            </a:r>
          </a:p>
          <a:p>
            <a:pPr lvl="0"/>
            <a:r>
              <a:rPr lang="de-DE" dirty="0"/>
              <a:t>Vortrags, der maximal drei</a:t>
            </a:r>
          </a:p>
          <a:p>
            <a:pPr lvl="0"/>
            <a:r>
              <a:rPr lang="de-DE" dirty="0"/>
              <a:t>Zeilen Länge haben sollte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72433" y="286912"/>
            <a:ext cx="6245680" cy="468601"/>
          </a:xfrm>
          <a:prstGeom prst="rect">
            <a:avLst/>
          </a:prstGeom>
        </p:spPr>
        <p:txBody>
          <a:bodyPr vert="horz" lIns="180000" tIns="126000" rIns="180000" bIns="126000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15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/>
              <a:t>Name der Veranstaltung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2433" y="2256130"/>
            <a:ext cx="6245679" cy="824200"/>
          </a:xfrm>
          <a:prstGeom prst="rect">
            <a:avLst/>
          </a:prstGeom>
        </p:spPr>
        <p:txBody>
          <a:bodyPr vert="horz" lIns="180000" tIns="126000" rIns="180000" bIns="126000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15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/>
              <a:t>Name</a:t>
            </a:r>
          </a:p>
          <a:p>
            <a:pPr lvl="0"/>
            <a:r>
              <a:rPr lang="de-DE" dirty="0"/>
              <a:t>Abteilung, Institution</a:t>
            </a:r>
          </a:p>
        </p:txBody>
      </p:sp>
    </p:spTree>
    <p:extLst>
      <p:ext uri="{BB962C8B-B14F-4D97-AF65-F5344CB8AC3E}">
        <p14:creationId xmlns:p14="http://schemas.microsoft.com/office/powerpoint/2010/main" val="218022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B-STK-15047_Templates_Masterdateien_Powerpoint_16zu9_Allgemeine-Variante_Version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800817" y="505061"/>
            <a:ext cx="5379696" cy="1493838"/>
          </a:xfrm>
          <a:prstGeom prst="rect">
            <a:avLst/>
          </a:prstGeom>
        </p:spPr>
        <p:txBody>
          <a:bodyPr vert="horz" lIns="180000" tIns="90000" rIns="180000" bIns="126000" anchor="ctr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30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/>
              <a:t>Hier steht der Titel des</a:t>
            </a:r>
          </a:p>
          <a:p>
            <a:pPr lvl="0"/>
            <a:r>
              <a:rPr lang="de-DE" dirty="0"/>
              <a:t>Vortrags, der maximal drei</a:t>
            </a:r>
          </a:p>
          <a:p>
            <a:pPr lvl="0"/>
            <a:r>
              <a:rPr lang="de-DE" dirty="0"/>
              <a:t>Zeilen Länge haben sollte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800816" y="1960563"/>
            <a:ext cx="5379184" cy="468601"/>
          </a:xfrm>
          <a:prstGeom prst="rect">
            <a:avLst/>
          </a:prstGeom>
        </p:spPr>
        <p:txBody>
          <a:bodyPr vert="horz" lIns="180000" tIns="126000" rIns="180000" bIns="126000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1500" b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/>
              <a:t>Name der Veranstaltung</a:t>
            </a:r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800817" y="2431618"/>
            <a:ext cx="5379696" cy="824200"/>
          </a:xfrm>
          <a:prstGeom prst="rect">
            <a:avLst/>
          </a:prstGeom>
        </p:spPr>
        <p:txBody>
          <a:bodyPr vert="horz" lIns="180000" tIns="126000" rIns="180000" bIns="126000"/>
          <a:lstStyle>
            <a:lvl1pPr marL="0" indent="0">
              <a:lnSpc>
                <a:spcPct val="90000"/>
              </a:lnSpc>
              <a:spcBef>
                <a:spcPts val="300"/>
              </a:spcBef>
              <a:buNone/>
              <a:defRPr sz="2000" b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dirty="0"/>
              <a:t>Name</a:t>
            </a:r>
          </a:p>
          <a:p>
            <a:pPr lvl="0"/>
            <a:r>
              <a:rPr lang="de-DE" dirty="0"/>
              <a:t>Abteilung, Institution</a:t>
            </a:r>
          </a:p>
        </p:txBody>
      </p:sp>
    </p:spTree>
    <p:extLst>
      <p:ext uri="{BB962C8B-B14F-4D97-AF65-F5344CB8AC3E}">
        <p14:creationId xmlns:p14="http://schemas.microsoft.com/office/powerpoint/2010/main" val="1477907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rgbClr val="E0003C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Inhalt | Name des Vortrags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1" y="1178735"/>
            <a:ext cx="5591078" cy="3439965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r>
              <a:rPr lang="de-DE" b="1" dirty="0">
                <a:solidFill>
                  <a:srgbClr val="D5022E"/>
                </a:solidFill>
              </a:rPr>
              <a:t>1.0</a:t>
            </a:r>
            <a:r>
              <a:rPr lang="de-DE" b="1" dirty="0"/>
              <a:t>	Hier steht eine Headline</a:t>
            </a:r>
          </a:p>
          <a:p>
            <a:r>
              <a:rPr lang="de-DE" dirty="0"/>
              <a:t>1.1	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urna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ornare</a:t>
            </a:r>
            <a:r>
              <a:rPr lang="de-DE" dirty="0"/>
              <a:t> </a:t>
            </a:r>
          </a:p>
          <a:p>
            <a:r>
              <a:rPr lang="de-DE" dirty="0"/>
              <a:t>1.2	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leo</a:t>
            </a:r>
            <a:r>
              <a:rPr lang="de-DE" dirty="0"/>
              <a:t> Maecenas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 </a:t>
            </a:r>
            <a:r>
              <a:rPr lang="de-DE" dirty="0" err="1"/>
              <a:t>varius</a:t>
            </a:r>
            <a:r>
              <a:rPr lang="de-DE" dirty="0"/>
              <a:t> </a:t>
            </a:r>
          </a:p>
          <a:p>
            <a:r>
              <a:rPr lang="de-DE" dirty="0"/>
              <a:t>1.3	</a:t>
            </a:r>
            <a:r>
              <a:rPr lang="de-DE" dirty="0" err="1"/>
              <a:t>Blandit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non magna </a:t>
            </a:r>
          </a:p>
          <a:p>
            <a:r>
              <a:rPr lang="de-DE" dirty="0"/>
              <a:t>1.4	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,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facilisis</a:t>
            </a:r>
            <a:r>
              <a:rPr lang="de-DE" dirty="0"/>
              <a:t> in</a:t>
            </a:r>
          </a:p>
          <a:p>
            <a:r>
              <a:rPr lang="de-DE" dirty="0"/>
              <a:t>1.5	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endParaRPr lang="de-DE" dirty="0"/>
          </a:p>
          <a:p>
            <a:endParaRPr lang="de-DE" dirty="0"/>
          </a:p>
          <a:p>
            <a:r>
              <a:rPr lang="de-DE" b="1" dirty="0">
                <a:solidFill>
                  <a:srgbClr val="D5022E"/>
                </a:solidFill>
              </a:rPr>
              <a:t>2.0</a:t>
            </a:r>
            <a:r>
              <a:rPr lang="de-DE" b="1" dirty="0"/>
              <a:t>	Hier steht eine Headline</a:t>
            </a:r>
          </a:p>
          <a:p>
            <a:r>
              <a:rPr lang="de-DE" dirty="0"/>
              <a:t>2.1	</a:t>
            </a:r>
            <a:r>
              <a:rPr lang="de-DE" dirty="0" err="1"/>
              <a:t>Egestas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qua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sagittis</a:t>
            </a:r>
            <a:r>
              <a:rPr lang="de-DE" dirty="0"/>
              <a:t> </a:t>
            </a:r>
            <a:r>
              <a:rPr lang="de-DE" dirty="0" err="1"/>
              <a:t>lacus</a:t>
            </a:r>
            <a:r>
              <a:rPr lang="de-DE" dirty="0"/>
              <a:t> </a:t>
            </a:r>
          </a:p>
          <a:p>
            <a:r>
              <a:rPr lang="de-DE" dirty="0"/>
              <a:t>2.2	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augue</a:t>
            </a:r>
            <a:r>
              <a:rPr lang="de-DE" dirty="0"/>
              <a:t> </a:t>
            </a:r>
            <a:r>
              <a:rPr lang="de-DE" dirty="0" err="1"/>
              <a:t>laoreet</a:t>
            </a:r>
            <a:r>
              <a:rPr lang="de-DE" dirty="0"/>
              <a:t> </a:t>
            </a:r>
            <a:r>
              <a:rPr lang="de-DE" dirty="0" err="1"/>
              <a:t>rutrum</a:t>
            </a:r>
            <a:r>
              <a:rPr lang="de-DE" dirty="0"/>
              <a:t> </a:t>
            </a:r>
            <a:r>
              <a:rPr lang="de-DE" dirty="0" err="1"/>
              <a:t>faucibus</a:t>
            </a:r>
            <a:r>
              <a:rPr lang="de-DE" dirty="0"/>
              <a:t> </a:t>
            </a:r>
            <a:r>
              <a:rPr lang="de-DE" dirty="0" err="1"/>
              <a:t>dolor</a:t>
            </a:r>
            <a:endParaRPr lang="de-DE" dirty="0"/>
          </a:p>
          <a:p>
            <a:r>
              <a:rPr lang="de-DE" dirty="0"/>
              <a:t>2.3	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nibh</a:t>
            </a:r>
            <a:r>
              <a:rPr lang="de-DE" dirty="0"/>
              <a:t>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vehicula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endParaRPr lang="de-DE" dirty="0"/>
          </a:p>
          <a:p>
            <a:r>
              <a:rPr lang="de-DE" dirty="0"/>
              <a:t>2.4	Maecenas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 </a:t>
            </a:r>
            <a:r>
              <a:rPr lang="de-DE" dirty="0" err="1"/>
              <a:t>varius</a:t>
            </a:r>
            <a:r>
              <a:rPr lang="de-DE" dirty="0"/>
              <a:t> non magna</a:t>
            </a:r>
          </a:p>
          <a:p>
            <a:r>
              <a:rPr lang="de-DE" dirty="0"/>
              <a:t>2.5	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ullamcorper</a:t>
            </a:r>
            <a:r>
              <a:rPr lang="de-DE" dirty="0"/>
              <a:t> </a:t>
            </a:r>
            <a:r>
              <a:rPr lang="de-DE" dirty="0" err="1"/>
              <a:t>nulla</a:t>
            </a:r>
            <a:r>
              <a:rPr lang="de-DE" dirty="0"/>
              <a:t> non </a:t>
            </a:r>
            <a:r>
              <a:rPr lang="de-DE" dirty="0" err="1"/>
              <a:t>metus</a:t>
            </a:r>
            <a:r>
              <a:rPr lang="de-DE" dirty="0"/>
              <a:t> </a:t>
            </a:r>
            <a:r>
              <a:rPr lang="de-DE" dirty="0" err="1"/>
              <a:t>auctor</a:t>
            </a:r>
            <a:r>
              <a:rPr lang="de-DE" dirty="0"/>
              <a:t> </a:t>
            </a:r>
            <a:r>
              <a:rPr lang="de-DE" dirty="0" err="1"/>
              <a:t>fringilla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9801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Headlin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64229"/>
            <a:ext cx="5595810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28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1</a:t>
            </a:r>
          </a:p>
        </p:txBody>
      </p:sp>
      <p:sp>
        <p:nvSpPr>
          <p:cNvPr id="5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5591079" cy="3074400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 typeface="Arial"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Duis </a:t>
            </a:r>
            <a:r>
              <a:rPr lang="de-DE" dirty="0" err="1"/>
              <a:t>mollis</a:t>
            </a:r>
            <a:r>
              <a:rPr lang="de-DE" dirty="0"/>
              <a:t>, </a:t>
            </a:r>
            <a:r>
              <a:rPr lang="de-DE" dirty="0" err="1"/>
              <a:t>est</a:t>
            </a:r>
            <a:r>
              <a:rPr lang="de-DE" dirty="0"/>
              <a:t> non commodo </a:t>
            </a:r>
            <a:r>
              <a:rPr lang="de-DE" dirty="0" err="1"/>
              <a:t>luctus</a:t>
            </a:r>
            <a:r>
              <a:rPr lang="de-DE" dirty="0"/>
              <a:t>, </a:t>
            </a:r>
            <a:r>
              <a:rPr lang="de-DE" dirty="0" err="1"/>
              <a:t>nisi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porttitor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,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lacinia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Praesent</a:t>
            </a:r>
            <a:r>
              <a:rPr lang="de-DE" dirty="0"/>
              <a:t> commodo </a:t>
            </a:r>
            <a:r>
              <a:rPr lang="de-DE" dirty="0" err="1"/>
              <a:t>cursus</a:t>
            </a:r>
            <a:r>
              <a:rPr lang="de-DE" dirty="0"/>
              <a:t> magna,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scelerisque</a:t>
            </a:r>
            <a:r>
              <a:rPr lang="de-DE" dirty="0"/>
              <a:t> </a:t>
            </a:r>
            <a:r>
              <a:rPr lang="de-DE" dirty="0" err="1"/>
              <a:t>nisl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et.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r>
              <a:rPr lang="de-DE" dirty="0"/>
              <a:t>.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mattis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purus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 mi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gravida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metus</a:t>
            </a:r>
            <a:r>
              <a:rPr lang="de-DE" dirty="0"/>
              <a:t>.</a:t>
            </a:r>
          </a:p>
          <a:p>
            <a:pPr lvl="0"/>
            <a:endParaRPr lang="de-DE" dirty="0"/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ullamcorper</a:t>
            </a:r>
            <a:r>
              <a:rPr lang="de-DE" dirty="0"/>
              <a:t> </a:t>
            </a:r>
            <a:r>
              <a:rPr lang="de-DE" dirty="0" err="1"/>
              <a:t>nulla</a:t>
            </a:r>
            <a:r>
              <a:rPr lang="de-DE" dirty="0"/>
              <a:t> non </a:t>
            </a:r>
            <a:r>
              <a:rPr lang="de-DE" dirty="0" err="1"/>
              <a:t>metus</a:t>
            </a:r>
            <a:r>
              <a:rPr lang="de-DE" dirty="0"/>
              <a:t> </a:t>
            </a:r>
            <a:r>
              <a:rPr lang="de-DE" dirty="0" err="1"/>
              <a:t>auctor</a:t>
            </a:r>
            <a:r>
              <a:rPr lang="de-DE" dirty="0"/>
              <a:t> </a:t>
            </a:r>
            <a:r>
              <a:rPr lang="de-DE" dirty="0" err="1"/>
              <a:t>fringilla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sagittis</a:t>
            </a:r>
            <a:r>
              <a:rPr lang="de-DE" dirty="0"/>
              <a:t> </a:t>
            </a:r>
            <a:r>
              <a:rPr lang="de-DE" dirty="0" err="1"/>
              <a:t>lacus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augue</a:t>
            </a:r>
            <a:r>
              <a:rPr lang="de-DE" dirty="0"/>
              <a:t> </a:t>
            </a:r>
            <a:r>
              <a:rPr lang="de-DE" dirty="0" err="1"/>
              <a:t>laoreet</a:t>
            </a:r>
            <a:r>
              <a:rPr lang="de-DE" dirty="0"/>
              <a:t> </a:t>
            </a:r>
            <a:r>
              <a:rPr lang="de-DE" dirty="0" err="1"/>
              <a:t>rutrum</a:t>
            </a:r>
            <a:r>
              <a:rPr lang="de-DE" dirty="0"/>
              <a:t> </a:t>
            </a:r>
            <a:r>
              <a:rPr lang="de-DE" dirty="0" err="1"/>
              <a:t>faucibus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auctor</a:t>
            </a:r>
            <a:r>
              <a:rPr lang="de-DE" dirty="0"/>
              <a:t>. Integer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a ante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velit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dui</a:t>
            </a:r>
            <a:r>
              <a:rPr lang="de-DE" dirty="0"/>
              <a:t>. Integer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a ante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velit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 mi.</a:t>
            </a:r>
          </a:p>
        </p:txBody>
      </p:sp>
    </p:spTree>
    <p:extLst>
      <p:ext uri="{BB962C8B-B14F-4D97-AF65-F5344CB8AC3E}">
        <p14:creationId xmlns:p14="http://schemas.microsoft.com/office/powerpoint/2010/main" val="273756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Headlin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5595810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20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2</a:t>
            </a:r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5591079" cy="3074400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 typeface="Arial"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Duis </a:t>
            </a:r>
            <a:r>
              <a:rPr lang="de-DE" dirty="0" err="1"/>
              <a:t>mollis</a:t>
            </a:r>
            <a:r>
              <a:rPr lang="de-DE" dirty="0"/>
              <a:t>, </a:t>
            </a:r>
            <a:r>
              <a:rPr lang="de-DE" dirty="0" err="1"/>
              <a:t>est</a:t>
            </a:r>
            <a:r>
              <a:rPr lang="de-DE" dirty="0"/>
              <a:t> non commodo </a:t>
            </a:r>
            <a:r>
              <a:rPr lang="de-DE" dirty="0" err="1"/>
              <a:t>luctus</a:t>
            </a:r>
            <a:r>
              <a:rPr lang="de-DE" dirty="0"/>
              <a:t>, </a:t>
            </a:r>
            <a:r>
              <a:rPr lang="de-DE" dirty="0" err="1"/>
              <a:t>nisi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porttitor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,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lacinia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Praesent</a:t>
            </a:r>
            <a:r>
              <a:rPr lang="de-DE" dirty="0"/>
              <a:t> commodo </a:t>
            </a:r>
            <a:r>
              <a:rPr lang="de-DE" dirty="0" err="1"/>
              <a:t>cursus</a:t>
            </a:r>
            <a:r>
              <a:rPr lang="de-DE" dirty="0"/>
              <a:t> magna,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scelerisque</a:t>
            </a:r>
            <a:r>
              <a:rPr lang="de-DE" dirty="0"/>
              <a:t> </a:t>
            </a:r>
            <a:r>
              <a:rPr lang="de-DE" dirty="0" err="1"/>
              <a:t>nisl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et.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r>
              <a:rPr lang="de-DE" dirty="0"/>
              <a:t>.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mattis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purus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 mi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gravida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metus</a:t>
            </a:r>
            <a:r>
              <a:rPr lang="de-DE" dirty="0"/>
              <a:t>.</a:t>
            </a:r>
          </a:p>
          <a:p>
            <a:pPr lvl="0"/>
            <a:endParaRPr lang="de-DE" dirty="0"/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ullamcorper</a:t>
            </a:r>
            <a:r>
              <a:rPr lang="de-DE" dirty="0"/>
              <a:t> </a:t>
            </a:r>
            <a:r>
              <a:rPr lang="de-DE" dirty="0" err="1"/>
              <a:t>nulla</a:t>
            </a:r>
            <a:r>
              <a:rPr lang="de-DE" dirty="0"/>
              <a:t> non </a:t>
            </a:r>
            <a:r>
              <a:rPr lang="de-DE" dirty="0" err="1"/>
              <a:t>metus</a:t>
            </a:r>
            <a:r>
              <a:rPr lang="de-DE" dirty="0"/>
              <a:t> </a:t>
            </a:r>
            <a:r>
              <a:rPr lang="de-DE" dirty="0" err="1"/>
              <a:t>auctor</a:t>
            </a:r>
            <a:r>
              <a:rPr lang="de-DE" dirty="0"/>
              <a:t> </a:t>
            </a:r>
            <a:r>
              <a:rPr lang="de-DE" dirty="0" err="1"/>
              <a:t>fringilla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sagittis</a:t>
            </a:r>
            <a:r>
              <a:rPr lang="de-DE" dirty="0"/>
              <a:t> </a:t>
            </a:r>
            <a:r>
              <a:rPr lang="de-DE" dirty="0" err="1"/>
              <a:t>lacus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augue</a:t>
            </a:r>
            <a:r>
              <a:rPr lang="de-DE" dirty="0"/>
              <a:t> </a:t>
            </a:r>
            <a:r>
              <a:rPr lang="de-DE" dirty="0" err="1"/>
              <a:t>laoreet</a:t>
            </a:r>
            <a:r>
              <a:rPr lang="de-DE" dirty="0"/>
              <a:t> </a:t>
            </a:r>
            <a:r>
              <a:rPr lang="de-DE" dirty="0" err="1"/>
              <a:t>rutrum</a:t>
            </a:r>
            <a:r>
              <a:rPr lang="de-DE" dirty="0"/>
              <a:t> </a:t>
            </a:r>
            <a:r>
              <a:rPr lang="de-DE" dirty="0" err="1"/>
              <a:t>faucibus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auctor</a:t>
            </a:r>
            <a:r>
              <a:rPr lang="de-DE" dirty="0"/>
              <a:t>. Integer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a ante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velit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dui</a:t>
            </a:r>
            <a:r>
              <a:rPr lang="de-DE" dirty="0"/>
              <a:t>. Integer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a ante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velit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 mi.</a:t>
            </a:r>
          </a:p>
        </p:txBody>
      </p:sp>
    </p:spTree>
    <p:extLst>
      <p:ext uri="{BB962C8B-B14F-4D97-AF65-F5344CB8AC3E}">
        <p14:creationId xmlns:p14="http://schemas.microsoft.com/office/powerpoint/2010/main" val="302547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Headlin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5596990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15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3</a:t>
            </a:r>
          </a:p>
        </p:txBody>
      </p:sp>
      <p:sp>
        <p:nvSpPr>
          <p:cNvPr id="5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5591079" cy="3074400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 typeface="Arial"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Duis </a:t>
            </a:r>
            <a:r>
              <a:rPr lang="de-DE" dirty="0" err="1"/>
              <a:t>mollis</a:t>
            </a:r>
            <a:r>
              <a:rPr lang="de-DE" dirty="0"/>
              <a:t>, </a:t>
            </a:r>
            <a:r>
              <a:rPr lang="de-DE" dirty="0" err="1"/>
              <a:t>est</a:t>
            </a:r>
            <a:r>
              <a:rPr lang="de-DE" dirty="0"/>
              <a:t> non commodo </a:t>
            </a:r>
            <a:r>
              <a:rPr lang="de-DE" dirty="0" err="1"/>
              <a:t>luctus</a:t>
            </a:r>
            <a:r>
              <a:rPr lang="de-DE" dirty="0"/>
              <a:t>, </a:t>
            </a:r>
            <a:r>
              <a:rPr lang="de-DE" dirty="0" err="1"/>
              <a:t>nisi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porttitor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,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lacinia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Praesent</a:t>
            </a:r>
            <a:r>
              <a:rPr lang="de-DE" dirty="0"/>
              <a:t> commodo </a:t>
            </a:r>
            <a:r>
              <a:rPr lang="de-DE" dirty="0" err="1"/>
              <a:t>cursus</a:t>
            </a:r>
            <a:r>
              <a:rPr lang="de-DE" dirty="0"/>
              <a:t> magna,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scelerisque</a:t>
            </a:r>
            <a:r>
              <a:rPr lang="de-DE" dirty="0"/>
              <a:t> </a:t>
            </a:r>
            <a:r>
              <a:rPr lang="de-DE" dirty="0" err="1"/>
              <a:t>nisl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et.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r>
              <a:rPr lang="de-DE" dirty="0"/>
              <a:t>.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mattis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purus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 mi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gravida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metus</a:t>
            </a:r>
            <a:r>
              <a:rPr lang="de-DE" dirty="0"/>
              <a:t>.</a:t>
            </a:r>
          </a:p>
          <a:p>
            <a:pPr lvl="0"/>
            <a:endParaRPr lang="de-DE" dirty="0"/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ullamcorper</a:t>
            </a:r>
            <a:r>
              <a:rPr lang="de-DE" dirty="0"/>
              <a:t> </a:t>
            </a:r>
            <a:r>
              <a:rPr lang="de-DE" dirty="0" err="1"/>
              <a:t>nulla</a:t>
            </a:r>
            <a:r>
              <a:rPr lang="de-DE" dirty="0"/>
              <a:t> non </a:t>
            </a:r>
            <a:r>
              <a:rPr lang="de-DE" dirty="0" err="1"/>
              <a:t>metus</a:t>
            </a:r>
            <a:r>
              <a:rPr lang="de-DE" dirty="0"/>
              <a:t> </a:t>
            </a:r>
            <a:r>
              <a:rPr lang="de-DE" dirty="0" err="1"/>
              <a:t>auctor</a:t>
            </a:r>
            <a:r>
              <a:rPr lang="de-DE" dirty="0"/>
              <a:t> </a:t>
            </a:r>
            <a:r>
              <a:rPr lang="de-DE" dirty="0" err="1"/>
              <a:t>fringilla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sagittis</a:t>
            </a:r>
            <a:r>
              <a:rPr lang="de-DE" dirty="0"/>
              <a:t> </a:t>
            </a:r>
            <a:r>
              <a:rPr lang="de-DE" dirty="0" err="1"/>
              <a:t>lacus</a:t>
            </a:r>
            <a:r>
              <a:rPr lang="de-DE" dirty="0"/>
              <a:t> </a:t>
            </a:r>
            <a:r>
              <a:rPr lang="de-DE" dirty="0" err="1"/>
              <a:t>velaugue</a:t>
            </a:r>
            <a:r>
              <a:rPr lang="de-DE" dirty="0"/>
              <a:t> </a:t>
            </a:r>
            <a:r>
              <a:rPr lang="de-DE" dirty="0" err="1"/>
              <a:t>laoreet</a:t>
            </a:r>
            <a:r>
              <a:rPr lang="de-DE" dirty="0"/>
              <a:t> </a:t>
            </a:r>
            <a:r>
              <a:rPr lang="de-DE" dirty="0" err="1"/>
              <a:t>rutrum</a:t>
            </a:r>
            <a:r>
              <a:rPr lang="de-DE" dirty="0"/>
              <a:t> </a:t>
            </a:r>
            <a:r>
              <a:rPr lang="de-DE" dirty="0" err="1"/>
              <a:t>faucibus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auctor</a:t>
            </a:r>
            <a:r>
              <a:rPr lang="de-DE" dirty="0"/>
              <a:t>. Integer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a ante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velit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dui</a:t>
            </a:r>
            <a:r>
              <a:rPr lang="de-DE" dirty="0"/>
              <a:t>. Integer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a ante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posuere</a:t>
            </a:r>
            <a:r>
              <a:rPr lang="de-DE" dirty="0"/>
              <a:t> </a:t>
            </a:r>
            <a:r>
              <a:rPr lang="de-DE" dirty="0" err="1"/>
              <a:t>velit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 mi.</a:t>
            </a:r>
          </a:p>
        </p:txBody>
      </p:sp>
    </p:spTree>
    <p:extLst>
      <p:ext uri="{BB962C8B-B14F-4D97-AF65-F5344CB8AC3E}">
        <p14:creationId xmlns:p14="http://schemas.microsoft.com/office/powerpoint/2010/main" val="63559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Headline_3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5592259" cy="2794609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-14400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E0003C"/>
              </a:buClr>
              <a:buSzTx/>
              <a:buFont typeface="Arial"/>
              <a:buChar char="•"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 err="1"/>
              <a:t>Fusce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, </a:t>
            </a:r>
            <a:r>
              <a:rPr lang="de-DE" dirty="0" err="1"/>
              <a:t>tellus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cursus</a:t>
            </a:r>
            <a:r>
              <a:rPr lang="de-DE" dirty="0"/>
              <a:t> commodo</a:t>
            </a:r>
          </a:p>
          <a:p>
            <a:pPr lvl="0"/>
            <a:r>
              <a:rPr lang="de-DE" dirty="0" err="1"/>
              <a:t>tortor</a:t>
            </a:r>
            <a:r>
              <a:rPr lang="de-DE" dirty="0"/>
              <a:t> </a:t>
            </a:r>
            <a:r>
              <a:rPr lang="de-DE" dirty="0" err="1"/>
              <a:t>mauris</a:t>
            </a:r>
            <a:r>
              <a:rPr lang="de-DE" dirty="0"/>
              <a:t> </a:t>
            </a:r>
            <a:r>
              <a:rPr lang="de-DE" dirty="0" err="1"/>
              <a:t>condimentum</a:t>
            </a:r>
            <a:r>
              <a:rPr lang="de-DE" dirty="0"/>
              <a:t> </a:t>
            </a:r>
            <a:r>
              <a:rPr lang="de-DE" dirty="0" err="1"/>
              <a:t>nibh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</a:p>
          <a:p>
            <a:pPr lvl="0"/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facilisis</a:t>
            </a:r>
            <a:endParaRPr lang="de-DE" dirty="0"/>
          </a:p>
          <a:p>
            <a:pPr lvl="0"/>
            <a:r>
              <a:rPr lang="de-DE" dirty="0" err="1"/>
              <a:t>egestas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quam</a:t>
            </a:r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5596990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15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3</a:t>
            </a:r>
          </a:p>
        </p:txBody>
      </p:sp>
    </p:spTree>
    <p:extLst>
      <p:ext uri="{BB962C8B-B14F-4D97-AF65-F5344CB8AC3E}">
        <p14:creationId xmlns:p14="http://schemas.microsoft.com/office/powerpoint/2010/main" val="2069780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Bild_50_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4115521" cy="311568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Tx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Duis </a:t>
            </a:r>
            <a:r>
              <a:rPr lang="de-DE" dirty="0" err="1"/>
              <a:t>mollis</a:t>
            </a:r>
            <a:r>
              <a:rPr lang="de-DE" dirty="0"/>
              <a:t>, </a:t>
            </a:r>
            <a:r>
              <a:rPr lang="de-DE" dirty="0" err="1"/>
              <a:t>est</a:t>
            </a:r>
            <a:r>
              <a:rPr lang="de-DE" dirty="0"/>
              <a:t> non commodo </a:t>
            </a:r>
            <a:r>
              <a:rPr lang="de-DE" dirty="0" err="1"/>
              <a:t>luctus</a:t>
            </a:r>
            <a:r>
              <a:rPr lang="de-DE" dirty="0"/>
              <a:t>, </a:t>
            </a:r>
            <a:r>
              <a:rPr lang="de-DE" dirty="0" err="1"/>
              <a:t>nisi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porttitor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,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lacinia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Praesent</a:t>
            </a:r>
            <a:r>
              <a:rPr lang="de-DE" dirty="0"/>
              <a:t> commodo </a:t>
            </a:r>
            <a:r>
              <a:rPr lang="de-DE" dirty="0" err="1"/>
              <a:t>cursus</a:t>
            </a:r>
            <a:r>
              <a:rPr lang="de-DE" dirty="0"/>
              <a:t> magna,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scelerisque</a:t>
            </a:r>
            <a:r>
              <a:rPr lang="de-DE" dirty="0"/>
              <a:t> </a:t>
            </a:r>
            <a:r>
              <a:rPr lang="de-DE" dirty="0" err="1"/>
              <a:t>nisl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et.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r>
              <a:rPr lang="de-DE" dirty="0"/>
              <a:t>.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mattis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purus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 mi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gravida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metus</a:t>
            </a:r>
            <a:r>
              <a:rPr lang="de-DE" dirty="0"/>
              <a:t>.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4120252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15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3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4709905" y="1655999"/>
            <a:ext cx="4129733" cy="297183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211669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Bild_33_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2644533" cy="311568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Tx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Duis </a:t>
            </a:r>
            <a:r>
              <a:rPr lang="de-DE" dirty="0" err="1"/>
              <a:t>mollis</a:t>
            </a:r>
            <a:r>
              <a:rPr lang="de-DE" dirty="0"/>
              <a:t>, </a:t>
            </a:r>
            <a:r>
              <a:rPr lang="de-DE" dirty="0" err="1"/>
              <a:t>est</a:t>
            </a:r>
            <a:r>
              <a:rPr lang="de-DE" dirty="0"/>
              <a:t> non commodo </a:t>
            </a:r>
            <a:r>
              <a:rPr lang="de-DE" dirty="0" err="1"/>
              <a:t>luctus</a:t>
            </a:r>
            <a:r>
              <a:rPr lang="de-DE" dirty="0"/>
              <a:t>, </a:t>
            </a:r>
            <a:r>
              <a:rPr lang="de-DE" dirty="0" err="1"/>
              <a:t>nisi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porttitor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,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lacinia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Praesent</a:t>
            </a:r>
            <a:r>
              <a:rPr lang="de-DE" dirty="0"/>
              <a:t> commodo </a:t>
            </a:r>
            <a:r>
              <a:rPr lang="de-DE" dirty="0" err="1"/>
              <a:t>cursus</a:t>
            </a:r>
            <a:r>
              <a:rPr lang="de-DE" dirty="0"/>
              <a:t> magna,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scelerisque</a:t>
            </a:r>
            <a:r>
              <a:rPr lang="de-DE" dirty="0"/>
              <a:t> </a:t>
            </a:r>
            <a:r>
              <a:rPr lang="de-DE" dirty="0" err="1"/>
              <a:t>nisl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et.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r>
              <a:rPr lang="de-DE" dirty="0"/>
              <a:t>.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mattis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purus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non.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2649264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15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3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3243485" y="1655999"/>
            <a:ext cx="5596153" cy="297183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3524698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_gerah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310793" y="1228912"/>
            <a:ext cx="8492298" cy="335737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3384661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4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3384661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5" name="Tabellenplatzhalter 4"/>
          <p:cNvSpPr>
            <a:spLocks noGrp="1"/>
          </p:cNvSpPr>
          <p:nvPr>
            <p:ph type="tbl" sz="quarter" idx="13" hasCustomPrompt="1"/>
          </p:nvPr>
        </p:nvSpPr>
        <p:spPr>
          <a:xfrm>
            <a:off x="3243485" y="1656000"/>
            <a:ext cx="5559606" cy="297183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>
                <a:latin typeface="Arial"/>
                <a:cs typeface="Arial"/>
              </a:defRPr>
            </a:lvl1pPr>
          </a:lstStyle>
          <a:p>
            <a:r>
              <a:rPr lang="de-DE" dirty="0"/>
              <a:t>Tabelle einfügen</a:t>
            </a:r>
          </a:p>
        </p:txBody>
      </p:sp>
      <p:sp>
        <p:nvSpPr>
          <p:cNvPr id="10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2644533" cy="311568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Tx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Duis </a:t>
            </a:r>
            <a:r>
              <a:rPr lang="de-DE" dirty="0" err="1"/>
              <a:t>mollis</a:t>
            </a:r>
            <a:r>
              <a:rPr lang="de-DE" dirty="0"/>
              <a:t>, </a:t>
            </a:r>
            <a:r>
              <a:rPr lang="de-DE" dirty="0" err="1"/>
              <a:t>est</a:t>
            </a:r>
            <a:r>
              <a:rPr lang="de-DE" dirty="0"/>
              <a:t> non commodo </a:t>
            </a:r>
            <a:r>
              <a:rPr lang="de-DE" dirty="0" err="1"/>
              <a:t>luctus</a:t>
            </a:r>
            <a:r>
              <a:rPr lang="de-DE" dirty="0"/>
              <a:t>, </a:t>
            </a:r>
            <a:r>
              <a:rPr lang="de-DE" dirty="0" err="1"/>
              <a:t>nisi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porttitor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,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lacinia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Praesent</a:t>
            </a:r>
            <a:r>
              <a:rPr lang="de-DE" dirty="0"/>
              <a:t> commodo </a:t>
            </a:r>
            <a:r>
              <a:rPr lang="de-DE" dirty="0" err="1"/>
              <a:t>cursus</a:t>
            </a:r>
            <a:r>
              <a:rPr lang="de-DE" dirty="0"/>
              <a:t> magna,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scelerisque</a:t>
            </a:r>
            <a:r>
              <a:rPr lang="de-DE" dirty="0"/>
              <a:t> </a:t>
            </a:r>
            <a:r>
              <a:rPr lang="de-DE" dirty="0" err="1"/>
              <a:t>nisl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et.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r>
              <a:rPr lang="de-DE" dirty="0"/>
              <a:t>.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mattis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purus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non.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2649264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15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3</a:t>
            </a:r>
          </a:p>
        </p:txBody>
      </p:sp>
    </p:spTree>
    <p:extLst>
      <p:ext uri="{BB962C8B-B14F-4D97-AF65-F5344CB8AC3E}">
        <p14:creationId xmlns:p14="http://schemas.microsoft.com/office/powerpoint/2010/main" val="4159906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10793" y="278674"/>
            <a:ext cx="5358452" cy="241443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100" b="1" kern="0" spc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 b="1">
                <a:solidFill>
                  <a:srgbClr val="D5022E"/>
                </a:solidFill>
              </a:defRPr>
            </a:lvl2pPr>
            <a:lvl3pPr marL="914400" indent="0">
              <a:buNone/>
              <a:defRPr sz="1200" b="1">
                <a:solidFill>
                  <a:srgbClr val="D5022E"/>
                </a:solidFill>
              </a:defRPr>
            </a:lvl3pPr>
            <a:lvl4pPr marL="1371600" indent="0">
              <a:buNone/>
              <a:defRPr sz="1200" b="1">
                <a:solidFill>
                  <a:srgbClr val="D5022E"/>
                </a:solidFill>
              </a:defRPr>
            </a:lvl4pPr>
            <a:lvl5pPr marL="1828800" indent="0">
              <a:buNone/>
              <a:defRPr sz="1200" b="1">
                <a:solidFill>
                  <a:srgbClr val="D5022E"/>
                </a:solidFill>
              </a:defRPr>
            </a:lvl5pPr>
          </a:lstStyle>
          <a:p>
            <a:pPr lvl="0"/>
            <a:r>
              <a:rPr lang="de-DE" dirty="0"/>
              <a:t>1.0 | Kapitelheadline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sz="quarter" idx="14" hasCustomPrompt="1"/>
          </p:nvPr>
        </p:nvSpPr>
        <p:spPr>
          <a:xfrm>
            <a:off x="3243485" y="1656000"/>
            <a:ext cx="5559203" cy="29302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 baseline="0">
                <a:latin typeface="Arial"/>
                <a:cs typeface="Arial"/>
              </a:defRPr>
            </a:lvl1pPr>
          </a:lstStyle>
          <a:p>
            <a:r>
              <a:rPr lang="de-DE" dirty="0"/>
              <a:t>Diagramm einfügen</a:t>
            </a:r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1656000"/>
            <a:ext cx="2644533" cy="311568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ts val="330"/>
              </a:spcBef>
              <a:spcAft>
                <a:spcPts val="0"/>
              </a:spcAft>
              <a:buClr>
                <a:srgbClr val="D5022E"/>
              </a:buClr>
              <a:buSzTx/>
              <a:buFontTx/>
              <a:buNone/>
              <a:tabLst/>
              <a:defRPr sz="1500" b="0" baseline="0">
                <a:latin typeface="Arial"/>
                <a:cs typeface="Arial"/>
              </a:defRPr>
            </a:lvl1pPr>
            <a:lvl2pPr marL="17463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2pPr>
            <a:lvl3pPr marL="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3pPr>
            <a:lvl4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4pPr>
            <a:lvl5pPr marL="19050" indent="0">
              <a:spcBef>
                <a:spcPts val="330"/>
              </a:spcBef>
              <a:buFont typeface="+mj-lt"/>
              <a:buNone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Duis </a:t>
            </a:r>
            <a:r>
              <a:rPr lang="de-DE" dirty="0" err="1"/>
              <a:t>mollis</a:t>
            </a:r>
            <a:r>
              <a:rPr lang="de-DE" dirty="0"/>
              <a:t>, </a:t>
            </a:r>
            <a:r>
              <a:rPr lang="de-DE" dirty="0" err="1"/>
              <a:t>est</a:t>
            </a:r>
            <a:r>
              <a:rPr lang="de-DE" dirty="0"/>
              <a:t> non commodo </a:t>
            </a:r>
            <a:r>
              <a:rPr lang="de-DE" dirty="0" err="1"/>
              <a:t>luctus</a:t>
            </a:r>
            <a:r>
              <a:rPr lang="de-DE" dirty="0"/>
              <a:t>, </a:t>
            </a:r>
            <a:r>
              <a:rPr lang="de-DE" dirty="0" err="1"/>
              <a:t>nisi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porttitor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,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lacinia</a:t>
            </a:r>
            <a:r>
              <a:rPr lang="de-DE" dirty="0"/>
              <a:t> </a:t>
            </a:r>
            <a:r>
              <a:rPr lang="de-DE" dirty="0" err="1"/>
              <a:t>odio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Praesent</a:t>
            </a:r>
            <a:r>
              <a:rPr lang="de-DE" dirty="0"/>
              <a:t> commodo </a:t>
            </a:r>
            <a:r>
              <a:rPr lang="de-DE" dirty="0" err="1"/>
              <a:t>cursus</a:t>
            </a:r>
            <a:r>
              <a:rPr lang="de-DE" dirty="0"/>
              <a:t> magna,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scelerisque</a:t>
            </a:r>
            <a:r>
              <a:rPr lang="de-DE" dirty="0"/>
              <a:t> </a:t>
            </a:r>
            <a:r>
              <a:rPr lang="de-DE" dirty="0" err="1"/>
              <a:t>nisl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et.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Morbi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risus</a:t>
            </a:r>
            <a:r>
              <a:rPr lang="de-DE" dirty="0"/>
              <a:t>, </a:t>
            </a:r>
            <a:r>
              <a:rPr lang="de-DE" dirty="0" err="1"/>
              <a:t>porta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ac</a:t>
            </a:r>
            <a:r>
              <a:rPr lang="de-DE" dirty="0"/>
              <a:t>, </a:t>
            </a:r>
            <a:r>
              <a:rPr lang="de-DE" dirty="0" err="1"/>
              <a:t>vestibulum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eros</a:t>
            </a:r>
            <a:r>
              <a:rPr lang="de-DE" dirty="0"/>
              <a:t>. </a:t>
            </a:r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mattis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purus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fermentum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non.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06419" y="945957"/>
            <a:ext cx="2649264" cy="456564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>
              <a:buNone/>
              <a:defRPr sz="1500" b="1" spc="0">
                <a:latin typeface="Arial"/>
                <a:cs typeface="Arial"/>
              </a:defRPr>
            </a:lvl1pPr>
            <a:lvl2pPr marL="457200" indent="0">
              <a:buNone/>
              <a:defRPr sz="2100">
                <a:latin typeface="Arial"/>
                <a:cs typeface="Arial"/>
              </a:defRPr>
            </a:lvl2pPr>
            <a:lvl3pPr marL="914400" indent="0">
              <a:buNone/>
              <a:defRPr sz="2100">
                <a:latin typeface="Arial"/>
                <a:cs typeface="Arial"/>
              </a:defRPr>
            </a:lvl3pPr>
            <a:lvl4pPr marL="1371600" indent="0">
              <a:buNone/>
              <a:defRPr sz="2100">
                <a:latin typeface="Arial"/>
                <a:cs typeface="Arial"/>
              </a:defRPr>
            </a:lvl4pPr>
            <a:lvl5pPr marL="1828800" indent="0">
              <a:buNone/>
              <a:defRPr sz="21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Headline Ebene 3</a:t>
            </a:r>
          </a:p>
        </p:txBody>
      </p:sp>
    </p:spTree>
    <p:extLst>
      <p:ext uri="{BB962C8B-B14F-4D97-AF65-F5344CB8AC3E}">
        <p14:creationId xmlns:p14="http://schemas.microsoft.com/office/powerpoint/2010/main" val="410410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 userDrawn="1"/>
        </p:nvSpPr>
        <p:spPr>
          <a:xfrm>
            <a:off x="7939694" y="4815149"/>
            <a:ext cx="85427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DE" sz="700" b="1" dirty="0">
                <a:latin typeface="Arial"/>
                <a:cs typeface="Arial"/>
              </a:rPr>
              <a:t>Seite </a:t>
            </a:r>
            <a:fld id="{C128D435-2DEB-E44B-853B-CA96ED83C2C7}" type="slidenum">
              <a:rPr lang="de-DE" sz="700" b="1" smtClean="0">
                <a:latin typeface="Arial"/>
                <a:cs typeface="Arial"/>
              </a:rPr>
              <a:pPr algn="r"/>
              <a:t>‹Nr.›</a:t>
            </a:fld>
            <a:endParaRPr lang="de-DE" sz="700" b="1" dirty="0">
              <a:latin typeface="Arial"/>
              <a:cs typeface="Arial"/>
            </a:endParaRPr>
          </a:p>
        </p:txBody>
      </p:sp>
      <p:pic>
        <p:nvPicPr>
          <p:cNvPr id="2" name="Bild 1" descr="B-STK-15047_Templates_Masterdateien_Powerpoint_16zu9_Fondbezogene-Variante_ELER_LY01_PPT4.png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2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0" r:id="rId3"/>
    <p:sldLayoutId id="2147483650" r:id="rId4"/>
    <p:sldLayoutId id="2147483651" r:id="rId5"/>
    <p:sldLayoutId id="2147483652" r:id="rId6"/>
    <p:sldLayoutId id="2147483655" r:id="rId7"/>
    <p:sldLayoutId id="2147483654" r:id="rId8"/>
    <p:sldLayoutId id="2147483653" r:id="rId9"/>
    <p:sldLayoutId id="2147483656" r:id="rId10"/>
    <p:sldLayoutId id="2147483657" r:id="rId11"/>
    <p:sldLayoutId id="2147483658" r:id="rId12"/>
    <p:sldLayoutId id="2147483659" r:id="rId13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abine.lenze@mwk.niedersachen.de" TargetMode="External"/><Relationship Id="rId7" Type="http://schemas.openxmlformats.org/officeDocument/2006/relationships/hyperlink" Target="mailto:gesa.matiaske@mu.niedersachsen.de" TargetMode="External"/><Relationship Id="rId2" Type="http://schemas.openxmlformats.org/officeDocument/2006/relationships/hyperlink" Target="mailto:oliver.rump@mu.niedersachsen.de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charlotte.goletz@mu.niedersachsen.de" TargetMode="External"/><Relationship Id="rId5" Type="http://schemas.openxmlformats.org/officeDocument/2006/relationships/hyperlink" Target="mailto:gabriele.markmann-werner@mu.niedersachsen.de" TargetMode="External"/><Relationship Id="rId4" Type="http://schemas.openxmlformats.org/officeDocument/2006/relationships/hyperlink" Target="mailto:swantje.k&#246;hler@mu.niedersachsen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Regionale Auftaktveranstaltungen 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405419" y="578685"/>
            <a:ext cx="7564030" cy="3705411"/>
          </a:xfrm>
        </p:spPr>
        <p:txBody>
          <a:bodyPr/>
          <a:lstStyle/>
          <a:p>
            <a:r>
              <a:rPr lang="de-DE" sz="1600" b="1" dirty="0"/>
              <a:t>Förderschwerpunkte des Umweltministeriums in der neuen Förderperiode:</a:t>
            </a:r>
            <a:br>
              <a:rPr lang="de-DE" sz="1600" b="1" dirty="0"/>
            </a:br>
            <a:br>
              <a:rPr lang="de-DE" sz="1600" b="1" dirty="0"/>
            </a:br>
            <a:endParaRPr lang="de-DE" sz="1600" b="1" dirty="0"/>
          </a:p>
          <a:p>
            <a:endParaRPr lang="de-DE" sz="1400" dirty="0"/>
          </a:p>
          <a:p>
            <a:endParaRPr lang="de-DE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400" b="1" dirty="0"/>
          </a:p>
          <a:p>
            <a:endParaRPr lang="de-DE" sz="1400" b="1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5C1AA41-FEAF-4A57-8D00-1D9BBE23C14A}"/>
              </a:ext>
            </a:extLst>
          </p:cNvPr>
          <p:cNvSpPr txBox="1"/>
          <p:nvPr/>
        </p:nvSpPr>
        <p:spPr>
          <a:xfrm>
            <a:off x="2339167" y="4791740"/>
            <a:ext cx="60392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Ministerium für Umwelt, Energie, Bauen und Klimaschutz</a:t>
            </a:r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0533235"/>
              </p:ext>
            </p:extLst>
          </p:nvPr>
        </p:nvGraphicFramePr>
        <p:xfrm>
          <a:off x="310793" y="1011155"/>
          <a:ext cx="7121067" cy="3227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2155648" y="4301027"/>
            <a:ext cx="3431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+mj-lt"/>
              </a:rPr>
              <a:t>ca. 157 Mio. € EFRE-Mittel insges.</a:t>
            </a:r>
          </a:p>
        </p:txBody>
      </p:sp>
    </p:spTree>
    <p:extLst>
      <p:ext uri="{BB962C8B-B14F-4D97-AF65-F5344CB8AC3E}">
        <p14:creationId xmlns:p14="http://schemas.microsoft.com/office/powerpoint/2010/main" val="3997617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Regionale Auftaktveranstaltungen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10793" y="593221"/>
            <a:ext cx="7564030" cy="4198519"/>
          </a:xfrm>
        </p:spPr>
        <p:txBody>
          <a:bodyPr/>
          <a:lstStyle/>
          <a:p>
            <a:r>
              <a:rPr lang="de-DE" sz="1400" b="1" dirty="0"/>
              <a:t>Neue Richtlinie, neuer Förderschwerpunkt: </a:t>
            </a:r>
          </a:p>
          <a:p>
            <a:r>
              <a:rPr lang="de-DE" sz="1600" b="1" dirty="0">
                <a:solidFill>
                  <a:schemeClr val="accent6"/>
                </a:solidFill>
              </a:rPr>
              <a:t>Verringerung von anthropogenen Spurenstoffen in Gewässern</a:t>
            </a:r>
          </a:p>
          <a:p>
            <a:endParaRPr lang="de-DE" sz="1600" b="1" dirty="0">
              <a:solidFill>
                <a:schemeClr val="accent6"/>
              </a:solidFill>
            </a:endParaRPr>
          </a:p>
          <a:p>
            <a:r>
              <a:rPr lang="de-DE" sz="1400" b="1" dirty="0"/>
              <a:t>Ziel: </a:t>
            </a:r>
            <a:r>
              <a:rPr lang="de-DE" sz="1400" dirty="0"/>
              <a:t>Minderung von Umweltverschmutzung und Erhalt der biologischen Vielfalt in niedersächsischen Gewässern</a:t>
            </a:r>
          </a:p>
          <a:p>
            <a:r>
              <a:rPr lang="de-DE" sz="1400" b="1" dirty="0"/>
              <a:t>Kurzbeschreibung: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Gefördert werden Investitionsmaßnahmen zur Aus- oder Umrüstung von öffentlichen Abwasserbehandlungsanlagen zur Entfernung von anthropogenen Spurenstoffen (4. Reinigungsstufe)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Spurenstoffe sind z.B. Rückstände von Pflanzenschutzmitteln, Bioziden, Industrie- und Haushaltschemikalien, Arzneimitteln, Körperpflegeprodukten, Waschmitteln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Zuwendungsempfänger sind Träger von öffentlichen Abwasseranlagen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Mit der Antragstellung muss ein Gutachten eines unabhängigen Sachverständigen zu Kosten-Nutzenverhältnis und zur technischen Durchführbarkeit sowie zur erwarteten Verringerung der Spurenstoffe eingereicht werden.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Fördersätze sind bis zu 65 % in der SER und bis zu 80 % in der ÜR.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Erstes Antragsverfahren voraussichtlich Anfang 2023</a:t>
            </a:r>
          </a:p>
          <a:p>
            <a:endParaRPr lang="de-DE" sz="1400" b="1" dirty="0"/>
          </a:p>
          <a:p>
            <a:endParaRPr lang="de-DE" sz="14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EBC3D05-3AD9-4E30-BE5A-97ADF1A1C890}"/>
              </a:ext>
            </a:extLst>
          </p:cNvPr>
          <p:cNvSpPr txBox="1"/>
          <p:nvPr/>
        </p:nvSpPr>
        <p:spPr>
          <a:xfrm>
            <a:off x="2339167" y="4791740"/>
            <a:ext cx="6039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Ministerium für Umwelt, Energie, Bauen und Klimaschutz</a:t>
            </a:r>
          </a:p>
          <a:p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381052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Regionale Auftaktveranstaltungen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11151" y="556669"/>
            <a:ext cx="7564030" cy="4198519"/>
          </a:xfrm>
          <a:ln>
            <a:noFill/>
          </a:ln>
        </p:spPr>
        <p:txBody>
          <a:bodyPr/>
          <a:lstStyle/>
          <a:p>
            <a:r>
              <a:rPr lang="de-DE" sz="1400" b="1" dirty="0"/>
              <a:t>Neue Richtlinie:</a:t>
            </a:r>
          </a:p>
          <a:p>
            <a:r>
              <a:rPr lang="de-DE" sz="1600" b="1" dirty="0">
                <a:solidFill>
                  <a:schemeClr val="accent4"/>
                </a:solidFill>
              </a:rPr>
              <a:t>Ressourceneffizienz und Kreislaufwirtschaft: </a:t>
            </a:r>
          </a:p>
          <a:p>
            <a:endParaRPr lang="de-DE" sz="1600" b="1" dirty="0">
              <a:solidFill>
                <a:schemeClr val="accent4"/>
              </a:solidFill>
            </a:endParaRPr>
          </a:p>
          <a:p>
            <a:r>
              <a:rPr lang="de-DE" sz="1400" b="1" dirty="0"/>
              <a:t>Ziel: </a:t>
            </a:r>
            <a:r>
              <a:rPr lang="de-DE" sz="1400" dirty="0"/>
              <a:t>Verbesserung der Rohstoffproduktivität in der niedersächsischen Wirtschaft; die als Abfall zu entsorgende Materialmenge soll reduziert, der Einsatz von Recyclingmaterial in Produkten sowie eine recyclinggerechtere Produktgestaltung soll gefördert werden.</a:t>
            </a:r>
          </a:p>
          <a:p>
            <a:r>
              <a:rPr lang="de-DE" sz="1400" b="1" dirty="0"/>
              <a:t>Kurzbeschreibung: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Gefördert werden Investitionen in Maschinen und Anlagen zum effizienten Material- und Ressourceneinsatz sowie in diesem Zusammenhang mit dem Projekt verbundene Beratungsleistungen in KMU. Des Weiteren wird die Neugestaltung von Produkten und Produktionsketten gefördert sowie entsprechende Studien und Ideenwettbewerbe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Zuwendungsempfänger sind vor allem KMU, aber auch Forschungseinrichtungen in Zusammenarbeit mit KMU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Fördersätze liegen bei max. 70 % für Investitionen, max. 80 % für Studien.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Erstes Antragsverfahren voraussichtlich im September 2022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EBC3D05-3AD9-4E30-BE5A-97ADF1A1C890}"/>
              </a:ext>
            </a:extLst>
          </p:cNvPr>
          <p:cNvSpPr txBox="1"/>
          <p:nvPr/>
        </p:nvSpPr>
        <p:spPr>
          <a:xfrm>
            <a:off x="2339167" y="4791740"/>
            <a:ext cx="6039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Ministerium für Umwelt, Energie, Bauen und Klimaschutz</a:t>
            </a:r>
          </a:p>
          <a:p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4027413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Regionale Auftaktveranstaltungen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11151" y="545562"/>
            <a:ext cx="7564030" cy="4198519"/>
          </a:xfrm>
        </p:spPr>
        <p:txBody>
          <a:bodyPr/>
          <a:lstStyle/>
          <a:p>
            <a:r>
              <a:rPr lang="de-DE" sz="1400" b="1" dirty="0"/>
              <a:t>Neu strukturierte Richtlinie </a:t>
            </a:r>
          </a:p>
          <a:p>
            <a:r>
              <a:rPr lang="de-DE" sz="1600" b="1" dirty="0">
                <a:solidFill>
                  <a:srgbClr val="0070C0"/>
                </a:solidFill>
              </a:rPr>
              <a:t>Klimaschutz und Energieeffizienz </a:t>
            </a:r>
          </a:p>
          <a:p>
            <a:r>
              <a:rPr lang="de-DE" sz="1400" b="1" dirty="0"/>
              <a:t>Ziel: </a:t>
            </a:r>
            <a:r>
              <a:rPr lang="de-DE" sz="1400" dirty="0"/>
              <a:t>Energieeffizienz verbessern und CO</a:t>
            </a:r>
            <a:r>
              <a:rPr lang="de-DE" sz="1400" baseline="-25000" dirty="0"/>
              <a:t>2</a:t>
            </a:r>
            <a:r>
              <a:rPr lang="de-DE" sz="1400" dirty="0"/>
              <a:t>-Emissionen reduzieren</a:t>
            </a:r>
            <a:endParaRPr lang="de-DE" sz="1400" b="1" dirty="0"/>
          </a:p>
          <a:p>
            <a:r>
              <a:rPr lang="de-DE" sz="1400" b="1" dirty="0"/>
              <a:t>Kurzbeschreibung: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Alle Klimaschutzförderungen des MU im EFRE unter einem Dach. Richtlinie richtet sich sowohl an öffentliche und gemeinnützige Träger als auch an KMU </a:t>
            </a:r>
          </a:p>
          <a:p>
            <a:r>
              <a:rPr lang="de-DE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 Ein Förderschwerpunkt sind außerdem Kultureinrichtungen, für die MWK einen gesonderten EFRE-Ansatz bereitstellt.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Gefördert werden die Sanierung von Nichtwohngebäuden (betriebliche und öffentliche) sowie energieeffiziente und/oder Treibhausgas mindernde Anlagen und Produktionsprozesse; des Weiteren betriebliche Energieeffizienz- und Klimaschutz-Netzwerkprojekte.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Erwartet wird eine Prognose eines Gutachters, welche die erzielte jährliche Einsparung an Tonnen CO</a:t>
            </a:r>
            <a:r>
              <a:rPr lang="de-DE" sz="1400" baseline="-25000" dirty="0"/>
              <a:t>2</a:t>
            </a:r>
            <a:r>
              <a:rPr lang="de-DE" sz="1400" dirty="0"/>
              <a:t>-Äquivalenten und die eingesparte Energie je Fördereuro ausweist.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Fördersätze sind bis zu 60 % in der SER und bis zu 70 % in der ÜR, bei Kultureinrichtungen auch höher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Erstes Antragsverfahren voraussichtlich Anfang 2023</a:t>
            </a:r>
          </a:p>
          <a:p>
            <a:endParaRPr lang="de-DE" sz="1400" dirty="0"/>
          </a:p>
          <a:p>
            <a:endParaRPr lang="de-DE" sz="1400" dirty="0"/>
          </a:p>
          <a:p>
            <a:endParaRPr lang="de-DE" sz="14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17A0A4B-08F3-4580-BB8B-51665B7437D0}"/>
              </a:ext>
            </a:extLst>
          </p:cNvPr>
          <p:cNvSpPr txBox="1"/>
          <p:nvPr/>
        </p:nvSpPr>
        <p:spPr>
          <a:xfrm>
            <a:off x="2339167" y="4791740"/>
            <a:ext cx="6039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Ministerium für Umwelt, Energie, Bauen und Klimaschutz</a:t>
            </a:r>
          </a:p>
          <a:p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267912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Regionale Auftaktveranstaltungen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11151" y="666307"/>
            <a:ext cx="7564030" cy="4198519"/>
          </a:xfrm>
        </p:spPr>
        <p:txBody>
          <a:bodyPr/>
          <a:lstStyle/>
          <a:p>
            <a:r>
              <a:rPr lang="de-DE" sz="1400" b="1" dirty="0"/>
              <a:t>Niedersächsisches Ministerium für Umwelt, Energie, Bauen und Klimaschutz,</a:t>
            </a:r>
            <a:r>
              <a:rPr lang="de-DE" sz="1400" dirty="0"/>
              <a:t> </a:t>
            </a:r>
          </a:p>
          <a:p>
            <a:r>
              <a:rPr lang="de-DE" sz="1400" b="1" dirty="0"/>
              <a:t>vertreten auf </a:t>
            </a:r>
            <a:r>
              <a:rPr lang="de-DE" sz="1400" b="1" dirty="0">
                <a:solidFill>
                  <a:srgbClr val="FF0000"/>
                </a:solidFill>
              </a:rPr>
              <a:t>Stand</a:t>
            </a:r>
            <a:r>
              <a:rPr lang="de-DE" sz="1400" b="1" dirty="0"/>
              <a:t> </a:t>
            </a:r>
            <a:r>
              <a:rPr lang="de-DE" sz="1400" b="1" dirty="0">
                <a:solidFill>
                  <a:srgbClr val="FF0000"/>
                </a:solidFill>
              </a:rPr>
              <a:t>6 </a:t>
            </a:r>
            <a:r>
              <a:rPr lang="de-DE" sz="1400" b="1" dirty="0"/>
              <a:t>und</a:t>
            </a:r>
            <a:r>
              <a:rPr lang="de-DE" sz="1400" b="1" dirty="0">
                <a:solidFill>
                  <a:srgbClr val="FF0000"/>
                </a:solidFill>
              </a:rPr>
              <a:t> Stand 7 </a:t>
            </a:r>
          </a:p>
          <a:p>
            <a:r>
              <a:rPr lang="de-DE" sz="1400" dirty="0"/>
              <a:t>Ansprechpartner/innen: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dirty="0"/>
              <a:t>Klimaschutz</a:t>
            </a:r>
            <a:r>
              <a:rPr lang="de-DE" sz="1400" dirty="0"/>
              <a:t>: Oliver Rump,  Tel. 0511 / 120 3383, </a:t>
            </a:r>
            <a:r>
              <a:rPr lang="de-DE" sz="1400" dirty="0">
                <a:hlinkClick r:id="rId2"/>
              </a:rPr>
              <a:t>oliver.rump@mu.niedersachsen.de</a:t>
            </a:r>
            <a:br>
              <a:rPr lang="de-DE" sz="1400" dirty="0"/>
            </a:br>
            <a:r>
              <a:rPr lang="de-DE" sz="1400" b="1" dirty="0"/>
              <a:t>Klimaschutz Kultureinrichtungen: </a:t>
            </a:r>
            <a:r>
              <a:rPr lang="de-DE" sz="1400" dirty="0"/>
              <a:t>Sabine Lenze, Tel. 0511 / 120 2646, </a:t>
            </a:r>
            <a:r>
              <a:rPr lang="de-DE" sz="1400" dirty="0">
                <a:hlinkClick r:id="rId3"/>
              </a:rPr>
              <a:t>sabine.lenze@mwk.niedersachen.de</a:t>
            </a: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dirty="0"/>
              <a:t>Landschaftswerte</a:t>
            </a:r>
            <a:r>
              <a:rPr lang="de-DE" sz="1400" dirty="0"/>
              <a:t> (und </a:t>
            </a:r>
            <a:r>
              <a:rPr lang="de-DE" sz="1400" b="1" dirty="0" err="1"/>
              <a:t>KliMo</a:t>
            </a:r>
            <a:r>
              <a:rPr lang="de-DE" sz="1400" b="1" dirty="0"/>
              <a:t>-Innovationen)</a:t>
            </a:r>
            <a:r>
              <a:rPr lang="de-DE" sz="1400" dirty="0"/>
              <a:t>: Swantje Köhler, Tel. 0511 / 120 3559, </a:t>
            </a:r>
            <a:r>
              <a:rPr lang="de-DE" sz="1400" dirty="0">
                <a:hlinkClick r:id="rId4"/>
              </a:rPr>
              <a:t>swantje.köhler@mu.niedersachsen.de</a:t>
            </a: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dirty="0"/>
              <a:t>Ressourceneffizienz</a:t>
            </a:r>
            <a:r>
              <a:rPr lang="de-DE" sz="1400" dirty="0"/>
              <a:t>: Gabriele Markmann-Werner, Tel. 0511 / 120 3292, </a:t>
            </a:r>
            <a:r>
              <a:rPr lang="de-DE" sz="1400" dirty="0">
                <a:hlinkClick r:id="rId5"/>
              </a:rPr>
              <a:t>gabriele.markmann-werner@mu.niedersachsen.de</a:t>
            </a: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dirty="0"/>
              <a:t>Brachflächenrevitalisierung</a:t>
            </a:r>
            <a:r>
              <a:rPr lang="de-DE" sz="1400" dirty="0"/>
              <a:t>: Charlotte Goletz, Tel. 0511 / 120 3253, </a:t>
            </a:r>
            <a:r>
              <a:rPr lang="de-DE" sz="1400" dirty="0">
                <a:hlinkClick r:id="rId6"/>
              </a:rPr>
              <a:t>charlotte.goletz@mu.niedersachsen.de</a:t>
            </a:r>
            <a:endParaRPr lang="de-DE" sz="1400" dirty="0"/>
          </a:p>
          <a:p>
            <a:r>
              <a:rPr lang="de-DE" sz="1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dirty="0"/>
              <a:t>Spurenstoffe</a:t>
            </a:r>
            <a:r>
              <a:rPr lang="de-DE" sz="1400" dirty="0"/>
              <a:t>: Gesa Matiaske, Tel. 0511 / 120 3369, </a:t>
            </a:r>
            <a:r>
              <a:rPr lang="de-DE" sz="1400" dirty="0">
                <a:hlinkClick r:id="rId7"/>
              </a:rPr>
              <a:t>gesa.matiaske@mu.niedersachsen.de</a:t>
            </a:r>
            <a:endParaRPr lang="de-DE" sz="1400" dirty="0"/>
          </a:p>
          <a:p>
            <a:endParaRPr lang="de-DE" sz="1400" dirty="0"/>
          </a:p>
          <a:p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639632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B-AHA-14040_Master_PPT.thmx</Template>
  <TotalTime>0</TotalTime>
  <Words>597</Words>
  <Application>Microsoft Office PowerPoint</Application>
  <PresentationFormat>Bildschirmpräsentation (16:9)</PresentationFormat>
  <Paragraphs>62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B&amp;B. Markenagentur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David Bussenius</dc:creator>
  <cp:lastModifiedBy>Schaar, Silke (MU)</cp:lastModifiedBy>
  <cp:revision>134</cp:revision>
  <dcterms:created xsi:type="dcterms:W3CDTF">2016-03-01T08:53:27Z</dcterms:created>
  <dcterms:modified xsi:type="dcterms:W3CDTF">2022-02-28T08:27:42Z</dcterms:modified>
</cp:coreProperties>
</file>