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0" r:id="rId1"/>
    <p:sldMasterId id="2147483666" r:id="rId2"/>
  </p:sldMasterIdLst>
  <p:notesMasterIdLst>
    <p:notesMasterId r:id="rId11"/>
  </p:notesMasterIdLst>
  <p:handoutMasterIdLst>
    <p:handoutMasterId r:id="rId12"/>
  </p:handoutMasterIdLst>
  <p:sldIdLst>
    <p:sldId id="257" r:id="rId3"/>
    <p:sldId id="258" r:id="rId4"/>
    <p:sldId id="259" r:id="rId5"/>
    <p:sldId id="260" r:id="rId6"/>
    <p:sldId id="262" r:id="rId7"/>
    <p:sldId id="263" r:id="rId8"/>
    <p:sldId id="264" r:id="rId9"/>
    <p:sldId id="265" r:id="rId10"/>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9">
          <p15:clr>
            <a:srgbClr val="A4A3A4"/>
          </p15:clr>
        </p15:guide>
        <p15:guide id="2" orient="horz" pos="1232">
          <p15:clr>
            <a:srgbClr val="A4A3A4"/>
          </p15:clr>
        </p15:guide>
        <p15:guide id="3" orient="horz" pos="2386">
          <p15:clr>
            <a:srgbClr val="A4A3A4"/>
          </p15:clr>
        </p15:guide>
        <p15:guide id="4" orient="horz" pos="1074">
          <p15:clr>
            <a:srgbClr val="A4A3A4"/>
          </p15:clr>
        </p15:guide>
        <p15:guide id="5" orient="horz" pos="678">
          <p15:clr>
            <a:srgbClr val="A4A3A4"/>
          </p15:clr>
        </p15:guide>
        <p15:guide id="6" pos="5474">
          <p15:clr>
            <a:srgbClr val="A4A3A4"/>
          </p15:clr>
        </p15:guide>
        <p15:guide id="7" pos="287">
          <p15:clr>
            <a:srgbClr val="A4A3A4"/>
          </p15:clr>
        </p15:guide>
        <p15:guide id="8" pos="41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49" autoAdjust="0"/>
    <p:restoredTop sz="94660"/>
  </p:normalViewPr>
  <p:slideViewPr>
    <p:cSldViewPr snapToGrid="0" snapToObjects="1" showGuides="1">
      <p:cViewPr varScale="1">
        <p:scale>
          <a:sx n="84" d="100"/>
          <a:sy n="84" d="100"/>
        </p:scale>
        <p:origin x="1308" y="96"/>
      </p:cViewPr>
      <p:guideLst>
        <p:guide orient="horz" pos="3789"/>
        <p:guide orient="horz" pos="1232"/>
        <p:guide orient="horz" pos="2386"/>
        <p:guide orient="horz" pos="1074"/>
        <p:guide orient="horz" pos="678"/>
        <p:guide pos="5474"/>
        <p:guide pos="287"/>
        <p:guide pos="4127"/>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A969D8-A6D8-1546-90C7-6208B28A136A}" type="datetimeFigureOut">
              <a:rPr lang="de-DE" smtClean="0"/>
              <a:pPr/>
              <a:t>29.09.2022</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8E979C-B23B-0D4E-A1E4-55C1B3957CD2}" type="slidenum">
              <a:rPr lang="de-DE" smtClean="0"/>
              <a:pPr/>
              <a:t>‹Nr.›</a:t>
            </a:fld>
            <a:endParaRPr lang="de-DE"/>
          </a:p>
        </p:txBody>
      </p:sp>
    </p:spTree>
    <p:extLst>
      <p:ext uri="{BB962C8B-B14F-4D97-AF65-F5344CB8AC3E}">
        <p14:creationId xmlns:p14="http://schemas.microsoft.com/office/powerpoint/2010/main" val="36563459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D873FD-EB5B-2947-AB7D-BB192DD63DDE}" type="datetimeFigureOut">
              <a:rPr lang="de-DE" smtClean="0"/>
              <a:pPr/>
              <a:t>29.09.2022</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8BDC4B-A63D-DA4C-9376-A6506CC681D9}" type="slidenum">
              <a:rPr lang="de-DE" smtClean="0"/>
              <a:pPr/>
              <a:t>‹Nr.›</a:t>
            </a:fld>
            <a:endParaRPr lang="de-DE"/>
          </a:p>
        </p:txBody>
      </p:sp>
    </p:spTree>
    <p:extLst>
      <p:ext uri="{BB962C8B-B14F-4D97-AF65-F5344CB8AC3E}">
        <p14:creationId xmlns:p14="http://schemas.microsoft.com/office/powerpoint/2010/main" val="25714978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p:cNvPicPr>
            <a:picLocks noChangeAspect="1"/>
          </p:cNvPicPr>
          <p:nvPr userDrawn="1"/>
        </p:nvPicPr>
        <p:blipFill rotWithShape="1">
          <a:blip r:embed="rId3">
            <a:extLst>
              <a:ext uri="{28A0092B-C50C-407E-A947-70E740481C1C}">
                <a14:useLocalDpi xmlns:a14="http://schemas.microsoft.com/office/drawing/2010/main" val="0"/>
              </a:ext>
            </a:extLst>
          </a:blip>
          <a:srcRect r="28265"/>
          <a:stretch/>
        </p:blipFill>
        <p:spPr>
          <a:xfrm>
            <a:off x="1" y="1076325"/>
            <a:ext cx="9144000" cy="2712714"/>
          </a:xfrm>
          <a:prstGeom prst="rect">
            <a:avLst/>
          </a:prstGeom>
        </p:spPr>
      </p:pic>
      <p:sp>
        <p:nvSpPr>
          <p:cNvPr id="3" name="Untertitel 2"/>
          <p:cNvSpPr>
            <a:spLocks noGrp="1"/>
          </p:cNvSpPr>
          <p:nvPr>
            <p:ph type="subTitle" idx="1" hasCustomPrompt="1"/>
          </p:nvPr>
        </p:nvSpPr>
        <p:spPr>
          <a:xfrm>
            <a:off x="600475" y="4286446"/>
            <a:ext cx="6331548" cy="1495229"/>
          </a:xfrm>
          <a:prstGeom prst="rect">
            <a:avLst/>
          </a:prstGeom>
        </p:spPr>
        <p:txBody>
          <a:bodyPr>
            <a:normAutofit/>
          </a:bodyPr>
          <a:lstStyle>
            <a:lvl1pPr marL="0" indent="0" algn="l">
              <a:buNone/>
              <a:defRPr sz="3200" b="1">
                <a:solidFill>
                  <a:schemeClr val="tx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Geflüchtete aus der Ukraine</a:t>
            </a:r>
            <a:br>
              <a:rPr lang="de-DE" dirty="0"/>
            </a:br>
            <a:r>
              <a:rPr lang="de-DE" dirty="0"/>
              <a:t>Gesamtsituation im Jobcenter Landkreis Lüneburg</a:t>
            </a:r>
          </a:p>
        </p:txBody>
      </p:sp>
      <p:sp>
        <p:nvSpPr>
          <p:cNvPr id="9" name="Titelplatzhalter 1"/>
          <p:cNvSpPr txBox="1">
            <a:spLocks/>
          </p:cNvSpPr>
          <p:nvPr userDrawn="1"/>
        </p:nvSpPr>
        <p:spPr>
          <a:xfrm>
            <a:off x="688975" y="4345249"/>
            <a:ext cx="7278687" cy="857534"/>
          </a:xfrm>
          <a:prstGeom prst="rect">
            <a:avLst/>
          </a:prstGeom>
          <a:ln>
            <a:noFill/>
          </a:ln>
        </p:spPr>
        <p:txBody>
          <a:bodyPr vert="horz" lIns="91440" tIns="45720" rIns="91440" bIns="45720" rtlCol="0" anchor="t">
            <a:noAutofit/>
          </a:bodyPr>
          <a:lstStyle>
            <a:lvl1pPr algn="l" defTabSz="457200" rtl="0" eaLnBrk="1" latinLnBrk="0" hangingPunct="1">
              <a:spcBef>
                <a:spcPct val="0"/>
              </a:spcBef>
              <a:buNone/>
              <a:defRPr sz="3500" b="1" i="0" kern="1200" baseline="0">
                <a:solidFill>
                  <a:schemeClr val="tx2"/>
                </a:solidFill>
                <a:latin typeface="Arial"/>
                <a:ea typeface="+mj-ea"/>
                <a:cs typeface="Arial"/>
              </a:defRPr>
            </a:lvl1pPr>
          </a:lstStyle>
          <a:p>
            <a:endParaRPr lang="de-DE" dirty="0"/>
          </a:p>
        </p:txBody>
      </p:sp>
      <p:sp>
        <p:nvSpPr>
          <p:cNvPr id="10" name="Titelplatzhalter 1"/>
          <p:cNvSpPr txBox="1">
            <a:spLocks/>
          </p:cNvSpPr>
          <p:nvPr userDrawn="1"/>
        </p:nvSpPr>
        <p:spPr>
          <a:xfrm>
            <a:off x="600475" y="6085691"/>
            <a:ext cx="8472676" cy="375555"/>
          </a:xfrm>
          <a:prstGeom prst="rect">
            <a:avLst/>
          </a:prstGeom>
        </p:spPr>
        <p:txBody>
          <a:bodyPr vert="horz" lIns="91440" tIns="45720" rIns="91440" bIns="45720" rtlCol="0" anchor="t">
            <a:normAutofit/>
          </a:bodyPr>
          <a:lstStyle>
            <a:lvl1pPr algn="l" defTabSz="457200" rtl="0" eaLnBrk="1" latinLnBrk="0" hangingPunct="1">
              <a:spcBef>
                <a:spcPct val="0"/>
              </a:spcBef>
              <a:buNone/>
              <a:defRPr sz="2000" b="1" i="0" kern="1200" baseline="0">
                <a:solidFill>
                  <a:schemeClr val="tx2"/>
                </a:solidFill>
                <a:latin typeface="Arial"/>
                <a:ea typeface="+mj-ea"/>
                <a:cs typeface="Arial"/>
              </a:defRPr>
            </a:lvl1pPr>
          </a:lstStyle>
          <a:p>
            <a:r>
              <a:rPr lang="de-DE" sz="1000" b="0" i="0" kern="1400" spc="0" dirty="0">
                <a:solidFill>
                  <a:srgbClr val="000000"/>
                </a:solidFill>
                <a:latin typeface="Arial"/>
                <a:cs typeface="Arial"/>
              </a:rPr>
              <a:t>12.09.2022</a:t>
            </a:r>
            <a:r>
              <a:rPr lang="de-DE" sz="1000" b="0" i="0" kern="1400" spc="0">
                <a:solidFill>
                  <a:srgbClr val="000000"/>
                </a:solidFill>
                <a:latin typeface="Arial"/>
                <a:cs typeface="Arial"/>
              </a:rPr>
              <a:t>, Andrea </a:t>
            </a:r>
            <a:r>
              <a:rPr lang="de-DE" sz="1000" b="0" i="0" kern="1400" spc="0" dirty="0">
                <a:solidFill>
                  <a:srgbClr val="000000"/>
                </a:solidFill>
                <a:latin typeface="Arial"/>
                <a:cs typeface="Arial"/>
              </a:rPr>
              <a:t>Sprogis, Jobcenter Landkreis Lüneburg</a:t>
            </a:r>
            <a:endParaRPr lang="de-DE" sz="1000" b="0" i="0" kern="1400" spc="0" baseline="0" dirty="0">
              <a:solidFill>
                <a:srgbClr val="000000"/>
              </a:solidFill>
              <a:latin typeface="Arial"/>
              <a:cs typeface="Arial"/>
            </a:endParaRPr>
          </a:p>
        </p:txBody>
      </p:sp>
      <p:pic>
        <p:nvPicPr>
          <p:cNvPr id="2" name="Grafik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12984" y="1076325"/>
            <a:ext cx="5931016" cy="2712713"/>
          </a:xfrm>
          <a:prstGeom prst="rect">
            <a:avLst/>
          </a:prstGeom>
        </p:spPr>
      </p:pic>
      <p:graphicFrame>
        <p:nvGraphicFramePr>
          <p:cNvPr id="5" name="Objekt 4"/>
          <p:cNvGraphicFramePr>
            <a:graphicFrameLocks noChangeAspect="1"/>
          </p:cNvGraphicFramePr>
          <p:nvPr userDrawn="1">
            <p:extLst>
              <p:ext uri="{D42A27DB-BD31-4B8C-83A1-F6EECF244321}">
                <p14:modId xmlns:p14="http://schemas.microsoft.com/office/powerpoint/2010/main" val="3195061491"/>
              </p:ext>
            </p:extLst>
          </p:nvPr>
        </p:nvGraphicFramePr>
        <p:xfrm>
          <a:off x="6570308" y="5477774"/>
          <a:ext cx="2060902" cy="1380226"/>
        </p:xfrm>
        <a:graphic>
          <a:graphicData uri="http://schemas.openxmlformats.org/presentationml/2006/ole">
            <mc:AlternateContent xmlns:mc="http://schemas.openxmlformats.org/markup-compatibility/2006">
              <mc:Choice xmlns:v="urn:schemas-microsoft-com:vml" Requires="v">
                <p:oleObj spid="_x0000_s2111" name="Acrobat Document" r:id="rId5" imgW="8019977" imgH="5676750" progId="AcroExch.Document.DC">
                  <p:embed/>
                </p:oleObj>
              </mc:Choice>
              <mc:Fallback>
                <p:oleObj name="Acrobat Document" r:id="rId5" imgW="8019977" imgH="5676750" progId="AcroExch.Document.DC">
                  <p:embed/>
                  <p:pic>
                    <p:nvPicPr>
                      <p:cNvPr id="5" name="Objekt 4"/>
                      <p:cNvPicPr/>
                      <p:nvPr/>
                    </p:nvPicPr>
                    <p:blipFill>
                      <a:blip r:embed="rId6"/>
                      <a:stretch>
                        <a:fillRect/>
                      </a:stretch>
                    </p:blipFill>
                    <p:spPr>
                      <a:xfrm>
                        <a:off x="6570308" y="5477774"/>
                        <a:ext cx="2060902" cy="1380226"/>
                      </a:xfrm>
                      <a:prstGeom prst="rect">
                        <a:avLst/>
                      </a:prstGeom>
                    </p:spPr>
                  </p:pic>
                </p:oleObj>
              </mc:Fallback>
            </mc:AlternateContent>
          </a:graphicData>
        </a:graphic>
      </p:graphicFrame>
    </p:spTree>
    <p:extLst>
      <p:ext uri="{BB962C8B-B14F-4D97-AF65-F5344CB8AC3E}">
        <p14:creationId xmlns:p14="http://schemas.microsoft.com/office/powerpoint/2010/main" val="497332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chart">
    <p:spTree>
      <p:nvGrpSpPr>
        <p:cNvPr id="1" name=""/>
        <p:cNvGrpSpPr/>
        <p:nvPr/>
      </p:nvGrpSpPr>
      <p:grpSpPr>
        <a:xfrm>
          <a:off x="0" y="0"/>
          <a:ext cx="0" cy="0"/>
          <a:chOff x="0" y="0"/>
          <a:chExt cx="0" cy="0"/>
        </a:xfrm>
      </p:grpSpPr>
      <p:pic>
        <p:nvPicPr>
          <p:cNvPr id="7" name="Bild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89756"/>
            <a:ext cx="9144000" cy="522182"/>
          </a:xfrm>
          <a:prstGeom prst="rect">
            <a:avLst/>
          </a:prstGeom>
        </p:spPr>
      </p:pic>
      <p:sp>
        <p:nvSpPr>
          <p:cNvPr id="8" name="Titelplatzhalter 1"/>
          <p:cNvSpPr>
            <a:spLocks noGrp="1"/>
          </p:cNvSpPr>
          <p:nvPr>
            <p:ph type="title" hasCustomPrompt="1"/>
          </p:nvPr>
        </p:nvSpPr>
        <p:spPr>
          <a:xfrm>
            <a:off x="457200" y="505800"/>
            <a:ext cx="6096000" cy="835104"/>
          </a:xfrm>
          <a:prstGeom prst="rect">
            <a:avLst/>
          </a:prstGeom>
        </p:spPr>
        <p:txBody>
          <a:bodyPr vert="horz" lIns="91440" tIns="45720" rIns="91440" bIns="45720" rtlCol="0" anchor="b">
            <a:normAutofit/>
          </a:bodyPr>
          <a:lstStyle>
            <a:lvl1pPr>
              <a:defRPr/>
            </a:lvl1pPr>
          </a:lstStyle>
          <a:p>
            <a:r>
              <a:rPr lang="de-DE" dirty="0"/>
              <a:t>Erstversorgung</a:t>
            </a:r>
          </a:p>
        </p:txBody>
      </p:sp>
      <p:sp>
        <p:nvSpPr>
          <p:cNvPr id="10" name="Fußzeilenplatzhalter 4"/>
          <p:cNvSpPr>
            <a:spLocks noGrp="1"/>
          </p:cNvSpPr>
          <p:nvPr>
            <p:ph type="ftr" sz="quarter" idx="3"/>
          </p:nvPr>
        </p:nvSpPr>
        <p:spPr>
          <a:xfrm>
            <a:off x="2055941" y="6256017"/>
            <a:ext cx="2895600" cy="365125"/>
          </a:xfrm>
          <a:prstGeom prst="rect">
            <a:avLst/>
          </a:prstGeom>
        </p:spPr>
        <p:txBody>
          <a:bodyPr vert="horz" lIns="91440" tIns="45720" rIns="91440" bIns="45720" rtlCol="0" anchor="ctr"/>
          <a:lstStyle>
            <a:lvl1pPr algn="l">
              <a:defRPr sz="1000">
                <a:solidFill>
                  <a:srgbClr val="000000"/>
                </a:solidFill>
                <a:latin typeface="Arial"/>
                <a:cs typeface="Arial"/>
              </a:defRPr>
            </a:lvl1pPr>
          </a:lstStyle>
          <a:p>
            <a:r>
              <a:rPr lang="de-DE"/>
              <a:t>12.09.2022, Andrea Sprogis</a:t>
            </a:r>
            <a:endParaRPr lang="de-DE" dirty="0"/>
          </a:p>
        </p:txBody>
      </p:sp>
      <p:sp>
        <p:nvSpPr>
          <p:cNvPr id="11" name="Foliennummernplatzhalter 5"/>
          <p:cNvSpPr>
            <a:spLocks noGrp="1"/>
          </p:cNvSpPr>
          <p:nvPr>
            <p:ph type="sldNum" sz="quarter" idx="4"/>
          </p:nvPr>
        </p:nvSpPr>
        <p:spPr>
          <a:xfrm>
            <a:off x="6553200" y="6261399"/>
            <a:ext cx="2133600" cy="365125"/>
          </a:xfrm>
          <a:prstGeom prst="rect">
            <a:avLst/>
          </a:prstGeom>
        </p:spPr>
        <p:txBody>
          <a:bodyPr vert="horz" lIns="91440" tIns="45720" rIns="91440" bIns="45720" rtlCol="0" anchor="ctr"/>
          <a:lstStyle>
            <a:lvl1pPr algn="r">
              <a:defRPr sz="1000">
                <a:solidFill>
                  <a:srgbClr val="000000"/>
                </a:solidFill>
                <a:latin typeface="Arial"/>
                <a:cs typeface="Arial"/>
              </a:defRPr>
            </a:lvl1pPr>
          </a:lstStyle>
          <a:p>
            <a:fld id="{833B7F8E-26EE-7445-9BEA-B503D85405AA}" type="slidenum">
              <a:rPr lang="de-DE" smtClean="0"/>
              <a:pPr/>
              <a:t>‹Nr.›</a:t>
            </a:fld>
            <a:endParaRPr lang="de-DE" dirty="0"/>
          </a:p>
        </p:txBody>
      </p:sp>
      <p:sp>
        <p:nvSpPr>
          <p:cNvPr id="13" name="Inhaltsplatzhalter 2"/>
          <p:cNvSpPr>
            <a:spLocks noGrp="1"/>
          </p:cNvSpPr>
          <p:nvPr>
            <p:ph idx="1"/>
          </p:nvPr>
        </p:nvSpPr>
        <p:spPr>
          <a:xfrm>
            <a:off x="457200" y="1685384"/>
            <a:ext cx="8229600" cy="4440779"/>
          </a:xfrm>
          <a:prstGeom prst="rect">
            <a:avLst/>
          </a:prstGeom>
        </p:spPr>
        <p:txBody>
          <a:bodyPr/>
          <a:lstStyle>
            <a:lvl1pPr>
              <a:lnSpc>
                <a:spcPct val="150000"/>
              </a:lnSpc>
              <a:buClr>
                <a:schemeClr val="tx2"/>
              </a:buClr>
              <a:defRPr sz="1400">
                <a:solidFill>
                  <a:schemeClr val="tx1"/>
                </a:solidFill>
                <a:latin typeface="Arial"/>
                <a:cs typeface="Arial"/>
              </a:defRPr>
            </a:lvl1pPr>
            <a:lvl2pPr marL="536575" indent="-268288">
              <a:lnSpc>
                <a:spcPct val="150000"/>
              </a:lnSpc>
              <a:buClr>
                <a:schemeClr val="tx2"/>
              </a:buClr>
              <a:buFont typeface="Arial"/>
              <a:buChar char="•"/>
              <a:defRPr sz="1800">
                <a:solidFill>
                  <a:schemeClr val="tx1"/>
                </a:solidFill>
                <a:latin typeface="Arial"/>
                <a:cs typeface="Arial"/>
              </a:defRPr>
            </a:lvl2pPr>
            <a:lvl3pPr>
              <a:defRPr sz="1200">
                <a:latin typeface="Arial"/>
                <a:cs typeface="Arial"/>
              </a:defRPr>
            </a:lvl3pPr>
            <a:lvl4pPr>
              <a:defRPr sz="2000">
                <a:latin typeface="Arial"/>
                <a:cs typeface="Arial"/>
              </a:defRPr>
            </a:lvl4pPr>
            <a:lvl5pPr>
              <a:defRPr sz="2000">
                <a:latin typeface="Arial"/>
                <a:cs typeface="Arial"/>
              </a:defRPr>
            </a:lvl5pPr>
            <a:lvl6pPr>
              <a:defRPr sz="2000"/>
            </a:lvl6pPr>
            <a:lvl7pPr>
              <a:defRPr sz="2000"/>
            </a:lvl7pPr>
            <a:lvl8pPr>
              <a:defRPr sz="2000"/>
            </a:lvl8pPr>
            <a:lvl9pPr>
              <a:defRPr sz="2000"/>
            </a:lvl9pPr>
          </a:lstStyle>
          <a:p>
            <a:pPr lvl="0"/>
            <a:endParaRPr lang="de-DE" dirty="0"/>
          </a:p>
          <a:p>
            <a:pPr lvl="0"/>
            <a:r>
              <a:rPr lang="de-DE" dirty="0"/>
              <a:t>Wichtigstes Ziel nach dem Rechtskreiswechsel ins SGB II war die rechtzeitige Bewilligung des </a:t>
            </a:r>
            <a:r>
              <a:rPr lang="de-DE" dirty="0" err="1"/>
              <a:t>Alg</a:t>
            </a:r>
            <a:r>
              <a:rPr lang="de-DE" dirty="0"/>
              <a:t> II</a:t>
            </a:r>
          </a:p>
          <a:p>
            <a:pPr lvl="0"/>
            <a:r>
              <a:rPr lang="de-DE" dirty="0"/>
              <a:t>Dazu wurden Termine in den Gemeinden vereinbart, damit die Daten für die Auszahlung des </a:t>
            </a:r>
            <a:r>
              <a:rPr lang="de-DE" dirty="0" err="1"/>
              <a:t>Alg</a:t>
            </a:r>
            <a:r>
              <a:rPr lang="de-DE" dirty="0"/>
              <a:t> II schnell erhoben werden konnten. </a:t>
            </a:r>
          </a:p>
          <a:p>
            <a:pPr lvl="0"/>
            <a:endParaRPr lang="de-DE" dirty="0"/>
          </a:p>
          <a:p>
            <a:pPr lvl="0"/>
            <a:endParaRPr lang="de-DE" dirty="0"/>
          </a:p>
          <a:p>
            <a:pPr lvl="0"/>
            <a:endParaRPr lang="de-DE" dirty="0"/>
          </a:p>
        </p:txBody>
      </p:sp>
      <p:cxnSp>
        <p:nvCxnSpPr>
          <p:cNvPr id="9" name="Gerade Verbindung 8"/>
          <p:cNvCxnSpPr/>
          <p:nvPr userDrawn="1"/>
        </p:nvCxnSpPr>
        <p:spPr>
          <a:xfrm>
            <a:off x="0" y="1502229"/>
            <a:ext cx="9144000" cy="0"/>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3" name="Grafik 2"/>
          <p:cNvPicPr>
            <a:picLocks noChangeAspect="1"/>
          </p:cNvPicPr>
          <p:nvPr userDrawn="1"/>
        </p:nvPicPr>
        <p:blipFill>
          <a:blip r:embed="rId3"/>
          <a:stretch>
            <a:fillRect/>
          </a:stretch>
        </p:blipFill>
        <p:spPr>
          <a:xfrm>
            <a:off x="6608509" y="106393"/>
            <a:ext cx="2078291" cy="1395836"/>
          </a:xfrm>
          <a:prstGeom prst="rect">
            <a:avLst/>
          </a:prstGeom>
        </p:spPr>
      </p:pic>
    </p:spTree>
    <p:extLst>
      <p:ext uri="{BB962C8B-B14F-4D97-AF65-F5344CB8AC3E}">
        <p14:creationId xmlns:p14="http://schemas.microsoft.com/office/powerpoint/2010/main" val="2881500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mit Bild">
    <p:spTree>
      <p:nvGrpSpPr>
        <p:cNvPr id="1" name=""/>
        <p:cNvGrpSpPr/>
        <p:nvPr/>
      </p:nvGrpSpPr>
      <p:grpSpPr>
        <a:xfrm>
          <a:off x="0" y="0"/>
          <a:ext cx="0" cy="0"/>
          <a:chOff x="0" y="0"/>
          <a:chExt cx="0" cy="0"/>
        </a:xfrm>
      </p:grpSpPr>
      <p:pic>
        <p:nvPicPr>
          <p:cNvPr id="16" name="Bild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89756"/>
            <a:ext cx="9144000" cy="522182"/>
          </a:xfrm>
          <a:prstGeom prst="rect">
            <a:avLst/>
          </a:prstGeom>
        </p:spPr>
      </p:pic>
      <p:sp>
        <p:nvSpPr>
          <p:cNvPr id="6" name="Inhaltsplatzhalter 5"/>
          <p:cNvSpPr>
            <a:spLocks noGrp="1"/>
          </p:cNvSpPr>
          <p:nvPr>
            <p:ph sz="quarter" idx="4"/>
          </p:nvPr>
        </p:nvSpPr>
        <p:spPr>
          <a:xfrm flipH="1">
            <a:off x="8686800" y="2081349"/>
            <a:ext cx="45719" cy="3812909"/>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de-DE" dirty="0"/>
          </a:p>
        </p:txBody>
      </p:sp>
      <p:sp>
        <p:nvSpPr>
          <p:cNvPr id="11" name="Titelplatzhalter 1"/>
          <p:cNvSpPr>
            <a:spLocks noGrp="1"/>
          </p:cNvSpPr>
          <p:nvPr>
            <p:ph type="title"/>
          </p:nvPr>
        </p:nvSpPr>
        <p:spPr>
          <a:xfrm>
            <a:off x="457200" y="505800"/>
            <a:ext cx="6096000" cy="835104"/>
          </a:xfrm>
          <a:prstGeom prst="rect">
            <a:avLst/>
          </a:prstGeom>
        </p:spPr>
        <p:txBody>
          <a:bodyPr vert="horz" lIns="91440" tIns="45720" rIns="91440" bIns="45720" rtlCol="0" anchor="b">
            <a:normAutofit/>
          </a:bodyPr>
          <a:lstStyle/>
          <a:p>
            <a:r>
              <a:rPr lang="de-DE" dirty="0"/>
              <a:t>Das ist eine Überschrift in 25 Pt.</a:t>
            </a:r>
            <a:br>
              <a:rPr lang="de-DE" dirty="0"/>
            </a:br>
            <a:r>
              <a:rPr lang="de-DE" dirty="0"/>
              <a:t>Das ist eine optionale </a:t>
            </a:r>
            <a:r>
              <a:rPr lang="de-DE" dirty="0" err="1"/>
              <a:t>Subline</a:t>
            </a:r>
            <a:r>
              <a:rPr lang="de-DE" dirty="0"/>
              <a:t> in 25 Pt.</a:t>
            </a:r>
          </a:p>
        </p:txBody>
      </p:sp>
      <p:sp>
        <p:nvSpPr>
          <p:cNvPr id="12" name="Fußzeilenplatzhalter 4"/>
          <p:cNvSpPr>
            <a:spLocks noGrp="1"/>
          </p:cNvSpPr>
          <p:nvPr>
            <p:ph type="ftr" sz="quarter" idx="3"/>
          </p:nvPr>
        </p:nvSpPr>
        <p:spPr>
          <a:xfrm>
            <a:off x="2055941" y="6256017"/>
            <a:ext cx="2895600" cy="365125"/>
          </a:xfrm>
          <a:prstGeom prst="rect">
            <a:avLst/>
          </a:prstGeom>
        </p:spPr>
        <p:txBody>
          <a:bodyPr vert="horz" lIns="91440" tIns="45720" rIns="91440" bIns="45720" rtlCol="0" anchor="ctr"/>
          <a:lstStyle>
            <a:lvl1pPr algn="l">
              <a:defRPr sz="1000">
                <a:solidFill>
                  <a:srgbClr val="000000"/>
                </a:solidFill>
                <a:latin typeface="Arial"/>
                <a:cs typeface="Arial"/>
              </a:defRPr>
            </a:lvl1pPr>
          </a:lstStyle>
          <a:p>
            <a:r>
              <a:rPr lang="de-DE"/>
              <a:t>12.09.2022, Andrea Sprogis</a:t>
            </a:r>
            <a:endParaRPr lang="de-DE" dirty="0"/>
          </a:p>
        </p:txBody>
      </p:sp>
      <p:sp>
        <p:nvSpPr>
          <p:cNvPr id="13" name="Foliennummernplatzhalter 5"/>
          <p:cNvSpPr>
            <a:spLocks noGrp="1"/>
          </p:cNvSpPr>
          <p:nvPr>
            <p:ph type="sldNum" sz="quarter" idx="10"/>
          </p:nvPr>
        </p:nvSpPr>
        <p:spPr>
          <a:xfrm>
            <a:off x="6553200" y="6261399"/>
            <a:ext cx="2133600" cy="365125"/>
          </a:xfrm>
          <a:prstGeom prst="rect">
            <a:avLst/>
          </a:prstGeom>
        </p:spPr>
        <p:txBody>
          <a:bodyPr vert="horz" lIns="91440" tIns="45720" rIns="91440" bIns="45720" rtlCol="0" anchor="ctr"/>
          <a:lstStyle>
            <a:lvl1pPr algn="r">
              <a:defRPr sz="1000">
                <a:solidFill>
                  <a:srgbClr val="000000"/>
                </a:solidFill>
                <a:latin typeface="Arial"/>
                <a:cs typeface="Arial"/>
              </a:defRPr>
            </a:lvl1pPr>
          </a:lstStyle>
          <a:p>
            <a:fld id="{833B7F8E-26EE-7445-9BEA-B503D85405AA}" type="slidenum">
              <a:rPr lang="de-DE" smtClean="0"/>
              <a:pPr/>
              <a:t>‹Nr.›</a:t>
            </a:fld>
            <a:endParaRPr lang="de-DE" dirty="0"/>
          </a:p>
        </p:txBody>
      </p:sp>
      <p:sp>
        <p:nvSpPr>
          <p:cNvPr id="15" name="Inhaltsplatzhalter 2"/>
          <p:cNvSpPr>
            <a:spLocks noGrp="1"/>
          </p:cNvSpPr>
          <p:nvPr>
            <p:ph idx="1" hasCustomPrompt="1"/>
          </p:nvPr>
        </p:nvSpPr>
        <p:spPr>
          <a:xfrm>
            <a:off x="457200" y="1797727"/>
            <a:ext cx="8442960" cy="4096532"/>
          </a:xfrm>
          <a:prstGeom prst="rect">
            <a:avLst/>
          </a:prstGeom>
        </p:spPr>
        <p:txBody>
          <a:bodyPr/>
          <a:lstStyle>
            <a:lvl1pPr>
              <a:lnSpc>
                <a:spcPct val="150000"/>
              </a:lnSpc>
              <a:buClr>
                <a:schemeClr val="tx2"/>
              </a:buClr>
              <a:defRPr sz="1800">
                <a:solidFill>
                  <a:schemeClr val="tx1"/>
                </a:solidFill>
                <a:latin typeface="Arial"/>
                <a:cs typeface="Arial"/>
              </a:defRPr>
            </a:lvl1pPr>
            <a:lvl2pPr marL="536575" indent="-268288">
              <a:lnSpc>
                <a:spcPct val="150000"/>
              </a:lnSpc>
              <a:buClr>
                <a:schemeClr val="tx2"/>
              </a:buClr>
              <a:buFont typeface="Arial"/>
              <a:buChar char="•"/>
              <a:defRPr sz="1800">
                <a:solidFill>
                  <a:schemeClr val="tx1"/>
                </a:solidFill>
                <a:latin typeface="Arial"/>
                <a:cs typeface="Arial"/>
              </a:defRPr>
            </a:lvl2pPr>
            <a:lvl3pPr>
              <a:defRPr sz="1200">
                <a:latin typeface="Arial"/>
                <a:cs typeface="Arial"/>
              </a:defRPr>
            </a:lvl3pPr>
            <a:lvl4pPr>
              <a:defRPr sz="2000">
                <a:latin typeface="Arial"/>
                <a:cs typeface="Arial"/>
              </a:defRPr>
            </a:lvl4pPr>
            <a:lvl5pPr>
              <a:defRPr sz="2000">
                <a:latin typeface="Arial"/>
                <a:cs typeface="Arial"/>
              </a:defRPr>
            </a:lvl5pPr>
            <a:lvl6pPr>
              <a:defRPr sz="2000"/>
            </a:lvl6pPr>
            <a:lvl7pPr>
              <a:defRPr sz="2000"/>
            </a:lvl7pPr>
            <a:lvl8pPr>
              <a:defRPr sz="2000"/>
            </a:lvl8pPr>
            <a:lvl9pPr>
              <a:defRPr sz="2000"/>
            </a:lvl9pPr>
          </a:lstStyle>
          <a:p>
            <a:pPr lvl="0"/>
            <a:r>
              <a:rPr lang="de-DE" dirty="0"/>
              <a:t>Übersendung von Info-Paketen mit:</a:t>
            </a:r>
          </a:p>
          <a:p>
            <a:pPr lvl="0"/>
            <a:r>
              <a:rPr lang="de-DE" dirty="0"/>
              <a:t>einem Anschreiben auf Russisch mit dem Angebot an einem  Einzelcoaching teilzunehmen</a:t>
            </a:r>
          </a:p>
          <a:p>
            <a:pPr lvl="0"/>
            <a:r>
              <a:rPr lang="de-DE" dirty="0"/>
              <a:t>einer Liste mit ortansässigen Sprachkursträgern</a:t>
            </a:r>
          </a:p>
          <a:p>
            <a:pPr lvl="0"/>
            <a:r>
              <a:rPr lang="de-DE" dirty="0"/>
              <a:t>einer Liste mit kostenlosen digitalen Sprachangeboten</a:t>
            </a:r>
          </a:p>
          <a:p>
            <a:pPr lvl="0"/>
            <a:r>
              <a:rPr lang="de-DE" dirty="0"/>
              <a:t>Rückmeldefrist innerhalb von 4 Wochen. Danach Übersendung eines Erinnerungsschreibens.</a:t>
            </a:r>
          </a:p>
          <a:p>
            <a:pPr lvl="1"/>
            <a:r>
              <a:rPr lang="de-DE" dirty="0"/>
              <a:t>Zweite Ebene</a:t>
            </a:r>
          </a:p>
        </p:txBody>
      </p:sp>
      <p:cxnSp>
        <p:nvCxnSpPr>
          <p:cNvPr id="9" name="Gerade Verbindung 8"/>
          <p:cNvCxnSpPr/>
          <p:nvPr userDrawn="1"/>
        </p:nvCxnSpPr>
        <p:spPr>
          <a:xfrm>
            <a:off x="0" y="1502229"/>
            <a:ext cx="9144000" cy="0"/>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 name="Grafik 1"/>
          <p:cNvPicPr>
            <a:picLocks noChangeAspect="1"/>
          </p:cNvPicPr>
          <p:nvPr userDrawn="1"/>
        </p:nvPicPr>
        <p:blipFill>
          <a:blip r:embed="rId3"/>
          <a:stretch>
            <a:fillRect/>
          </a:stretch>
        </p:blipFill>
        <p:spPr>
          <a:xfrm>
            <a:off x="6772411" y="117981"/>
            <a:ext cx="2061038" cy="1384248"/>
          </a:xfrm>
          <a:prstGeom prst="rect">
            <a:avLst/>
          </a:prstGeom>
        </p:spPr>
      </p:pic>
    </p:spTree>
    <p:extLst>
      <p:ext uri="{BB962C8B-B14F-4D97-AF65-F5344CB8AC3E}">
        <p14:creationId xmlns:p14="http://schemas.microsoft.com/office/powerpoint/2010/main" val="1869313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mit Bild">
    <p:spTree>
      <p:nvGrpSpPr>
        <p:cNvPr id="1" name=""/>
        <p:cNvGrpSpPr/>
        <p:nvPr/>
      </p:nvGrpSpPr>
      <p:grpSpPr>
        <a:xfrm>
          <a:off x="0" y="0"/>
          <a:ext cx="0" cy="0"/>
          <a:chOff x="0" y="0"/>
          <a:chExt cx="0" cy="0"/>
        </a:xfrm>
      </p:grpSpPr>
      <p:pic>
        <p:nvPicPr>
          <p:cNvPr id="16" name="Bild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89756"/>
            <a:ext cx="9144000" cy="522182"/>
          </a:xfrm>
          <a:prstGeom prst="rect">
            <a:avLst/>
          </a:prstGeom>
        </p:spPr>
      </p:pic>
      <p:sp>
        <p:nvSpPr>
          <p:cNvPr id="6" name="Inhaltsplatzhalter 5"/>
          <p:cNvSpPr>
            <a:spLocks noGrp="1"/>
          </p:cNvSpPr>
          <p:nvPr>
            <p:ph sz="quarter" idx="4"/>
          </p:nvPr>
        </p:nvSpPr>
        <p:spPr>
          <a:xfrm flipH="1">
            <a:off x="8686800" y="2081349"/>
            <a:ext cx="45719" cy="3812909"/>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de-DE" dirty="0"/>
          </a:p>
        </p:txBody>
      </p:sp>
      <p:sp>
        <p:nvSpPr>
          <p:cNvPr id="11" name="Titelplatzhalter 1"/>
          <p:cNvSpPr>
            <a:spLocks noGrp="1"/>
          </p:cNvSpPr>
          <p:nvPr>
            <p:ph type="title" hasCustomPrompt="1"/>
          </p:nvPr>
        </p:nvSpPr>
        <p:spPr>
          <a:xfrm>
            <a:off x="457200" y="444142"/>
            <a:ext cx="6096000" cy="519592"/>
          </a:xfrm>
          <a:prstGeom prst="rect">
            <a:avLst/>
          </a:prstGeom>
        </p:spPr>
        <p:txBody>
          <a:bodyPr vert="horz" lIns="91440" tIns="45720" rIns="91440" bIns="45720" rtlCol="0" anchor="b">
            <a:normAutofit/>
          </a:bodyPr>
          <a:lstStyle>
            <a:lvl1pPr>
              <a:defRPr/>
            </a:lvl1pPr>
          </a:lstStyle>
          <a:p>
            <a:r>
              <a:rPr lang="de-DE" dirty="0"/>
              <a:t>Erstversorgung:</a:t>
            </a:r>
          </a:p>
        </p:txBody>
      </p:sp>
      <p:sp>
        <p:nvSpPr>
          <p:cNvPr id="12" name="Fußzeilenplatzhalter 4"/>
          <p:cNvSpPr>
            <a:spLocks noGrp="1"/>
          </p:cNvSpPr>
          <p:nvPr>
            <p:ph type="ftr" sz="quarter" idx="3"/>
          </p:nvPr>
        </p:nvSpPr>
        <p:spPr>
          <a:xfrm>
            <a:off x="2055941" y="6256017"/>
            <a:ext cx="2895600" cy="365125"/>
          </a:xfrm>
          <a:prstGeom prst="rect">
            <a:avLst/>
          </a:prstGeom>
        </p:spPr>
        <p:txBody>
          <a:bodyPr vert="horz" lIns="91440" tIns="45720" rIns="91440" bIns="45720" rtlCol="0" anchor="ctr"/>
          <a:lstStyle>
            <a:lvl1pPr algn="l">
              <a:defRPr sz="1000">
                <a:solidFill>
                  <a:srgbClr val="000000"/>
                </a:solidFill>
                <a:latin typeface="Arial"/>
                <a:cs typeface="Arial"/>
              </a:defRPr>
            </a:lvl1pPr>
          </a:lstStyle>
          <a:p>
            <a:r>
              <a:rPr lang="de-DE"/>
              <a:t>12.09.2022, Andrea Sprogis</a:t>
            </a:r>
            <a:endParaRPr lang="de-DE" dirty="0"/>
          </a:p>
        </p:txBody>
      </p:sp>
      <p:sp>
        <p:nvSpPr>
          <p:cNvPr id="13" name="Foliennummernplatzhalter 5"/>
          <p:cNvSpPr>
            <a:spLocks noGrp="1"/>
          </p:cNvSpPr>
          <p:nvPr>
            <p:ph type="sldNum" sz="quarter" idx="10"/>
          </p:nvPr>
        </p:nvSpPr>
        <p:spPr>
          <a:xfrm>
            <a:off x="6553200" y="6261399"/>
            <a:ext cx="2133600" cy="365125"/>
          </a:xfrm>
          <a:prstGeom prst="rect">
            <a:avLst/>
          </a:prstGeom>
        </p:spPr>
        <p:txBody>
          <a:bodyPr vert="horz" lIns="91440" tIns="45720" rIns="91440" bIns="45720" rtlCol="0" anchor="ctr"/>
          <a:lstStyle>
            <a:lvl1pPr algn="r">
              <a:defRPr sz="1000">
                <a:solidFill>
                  <a:srgbClr val="000000"/>
                </a:solidFill>
                <a:latin typeface="Arial"/>
                <a:cs typeface="Arial"/>
              </a:defRPr>
            </a:lvl1pPr>
          </a:lstStyle>
          <a:p>
            <a:fld id="{833B7F8E-26EE-7445-9BEA-B503D85405AA}" type="slidenum">
              <a:rPr lang="de-DE" smtClean="0"/>
              <a:pPr/>
              <a:t>‹Nr.›</a:t>
            </a:fld>
            <a:endParaRPr lang="de-DE" dirty="0"/>
          </a:p>
        </p:txBody>
      </p:sp>
      <p:sp>
        <p:nvSpPr>
          <p:cNvPr id="15" name="Inhaltsplatzhalter 2"/>
          <p:cNvSpPr>
            <a:spLocks noGrp="1"/>
          </p:cNvSpPr>
          <p:nvPr>
            <p:ph idx="1" hasCustomPrompt="1"/>
          </p:nvPr>
        </p:nvSpPr>
        <p:spPr>
          <a:xfrm>
            <a:off x="457200" y="1568490"/>
            <a:ext cx="8442960" cy="4325769"/>
          </a:xfrm>
          <a:prstGeom prst="rect">
            <a:avLst/>
          </a:prstGeom>
        </p:spPr>
        <p:txBody>
          <a:bodyPr/>
          <a:lstStyle>
            <a:lvl1pPr marL="0" indent="0">
              <a:lnSpc>
                <a:spcPct val="150000"/>
              </a:lnSpc>
              <a:buClr>
                <a:schemeClr val="tx2"/>
              </a:buClr>
              <a:buFont typeface="Wingdings" panose="05000000000000000000" pitchFamily="2" charset="2"/>
              <a:buNone/>
              <a:defRPr sz="1800" b="1">
                <a:solidFill>
                  <a:schemeClr val="tx1"/>
                </a:solidFill>
                <a:latin typeface="Arial"/>
                <a:cs typeface="Arial"/>
              </a:defRPr>
            </a:lvl1pPr>
            <a:lvl2pPr marL="268287" indent="0">
              <a:lnSpc>
                <a:spcPct val="150000"/>
              </a:lnSpc>
              <a:buClr>
                <a:schemeClr val="tx2"/>
              </a:buClr>
              <a:buFont typeface="Arial"/>
              <a:buNone/>
              <a:defRPr sz="1800">
                <a:solidFill>
                  <a:schemeClr val="tx1"/>
                </a:solidFill>
                <a:latin typeface="Arial"/>
                <a:cs typeface="Arial"/>
              </a:defRPr>
            </a:lvl2pPr>
            <a:lvl3pPr>
              <a:defRPr sz="1200">
                <a:latin typeface="Arial"/>
                <a:cs typeface="Arial"/>
              </a:defRPr>
            </a:lvl3pPr>
            <a:lvl4pPr>
              <a:defRPr sz="2000">
                <a:latin typeface="Arial"/>
                <a:cs typeface="Arial"/>
              </a:defRPr>
            </a:lvl4pPr>
            <a:lvl5pPr>
              <a:defRPr sz="2000">
                <a:latin typeface="Arial"/>
                <a:cs typeface="Arial"/>
              </a:defRPr>
            </a:lvl5pPr>
            <a:lvl6pPr>
              <a:defRPr sz="2000"/>
            </a:lvl6pPr>
            <a:lvl7pPr>
              <a:defRPr sz="2000"/>
            </a:lvl7pPr>
            <a:lvl8pPr>
              <a:defRPr sz="2000"/>
            </a:lvl8pPr>
            <a:lvl9pPr>
              <a:defRPr sz="2000"/>
            </a:lvl9pPr>
          </a:lstStyle>
          <a:p>
            <a:pPr lvl="0"/>
            <a:r>
              <a:rPr lang="de-DE" dirty="0"/>
              <a:t>Übersendung von Info-Paketen mit:</a:t>
            </a:r>
          </a:p>
          <a:p>
            <a:pPr lvl="0"/>
            <a:endParaRPr lang="de-DE" dirty="0"/>
          </a:p>
          <a:p>
            <a:pPr lvl="0"/>
            <a:r>
              <a:rPr lang="de-DE" dirty="0"/>
              <a:t>* einem Anschreiben auf Russisch mit dem Angebot an einem        Einzelcoaching teilzunehmen</a:t>
            </a:r>
          </a:p>
          <a:p>
            <a:pPr lvl="0"/>
            <a:r>
              <a:rPr lang="de-DE" dirty="0"/>
              <a:t>* einer Liste mit ortansässigen Sprachkursträgern</a:t>
            </a:r>
          </a:p>
          <a:p>
            <a:pPr lvl="0"/>
            <a:r>
              <a:rPr lang="de-DE" dirty="0"/>
              <a:t>*einer Liste mit kostenlosen digitalen Sprachangeboten</a:t>
            </a:r>
          </a:p>
          <a:p>
            <a:pPr lvl="0"/>
            <a:endParaRPr lang="de-DE" dirty="0"/>
          </a:p>
          <a:p>
            <a:pPr lvl="0"/>
            <a:r>
              <a:rPr lang="de-DE" dirty="0"/>
              <a:t>Rückmeldefrist innerhalb von 4 Wochen. Danach Übersendung eines Erinnerungsschreibens.</a:t>
            </a:r>
          </a:p>
        </p:txBody>
      </p:sp>
      <p:cxnSp>
        <p:nvCxnSpPr>
          <p:cNvPr id="9" name="Gerade Verbindung 8"/>
          <p:cNvCxnSpPr/>
          <p:nvPr userDrawn="1"/>
        </p:nvCxnSpPr>
        <p:spPr>
          <a:xfrm>
            <a:off x="0" y="1502229"/>
            <a:ext cx="9144000" cy="0"/>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 name="Grafik 1"/>
          <p:cNvPicPr>
            <a:picLocks noChangeAspect="1"/>
          </p:cNvPicPr>
          <p:nvPr userDrawn="1"/>
        </p:nvPicPr>
        <p:blipFill>
          <a:blip r:embed="rId3"/>
          <a:stretch>
            <a:fillRect/>
          </a:stretch>
        </p:blipFill>
        <p:spPr>
          <a:xfrm>
            <a:off x="6772411" y="117981"/>
            <a:ext cx="2061038" cy="1384248"/>
          </a:xfrm>
          <a:prstGeom prst="rect">
            <a:avLst/>
          </a:prstGeom>
        </p:spPr>
      </p:pic>
    </p:spTree>
    <p:extLst>
      <p:ext uri="{BB962C8B-B14F-4D97-AF65-F5344CB8AC3E}">
        <p14:creationId xmlns:p14="http://schemas.microsoft.com/office/powerpoint/2010/main" val="3484989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4B56FF-5EF7-4D94-B343-7901CDFC8662}"/>
              </a:ext>
            </a:extLst>
          </p:cNvPr>
          <p:cNvSpPr>
            <a:spLocks noGrp="1"/>
          </p:cNvSpPr>
          <p:nvPr>
            <p:ph type="ctrTitle"/>
          </p:nvPr>
        </p:nvSpPr>
        <p:spPr>
          <a:xfrm>
            <a:off x="1143000" y="1122363"/>
            <a:ext cx="6858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1957E8C-230A-430D-9032-5E12DC95F9B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4531163-CFE6-44C7-A32F-189A273C7360}"/>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DB566D9C-13DD-4B5F-8F7E-2CE5B2F3432C}"/>
              </a:ext>
            </a:extLst>
          </p:cNvPr>
          <p:cNvSpPr>
            <a:spLocks noGrp="1"/>
          </p:cNvSpPr>
          <p:nvPr>
            <p:ph type="ftr" sz="quarter" idx="11"/>
          </p:nvPr>
        </p:nvSpPr>
        <p:spPr/>
        <p:txBody>
          <a:bodyPr/>
          <a:lstStyle/>
          <a:p>
            <a:r>
              <a:rPr lang="de-DE"/>
              <a:t>12.09.2022, Andrea Sprogis</a:t>
            </a:r>
          </a:p>
        </p:txBody>
      </p:sp>
      <p:sp>
        <p:nvSpPr>
          <p:cNvPr id="6" name="Foliennummernplatzhalter 5">
            <a:extLst>
              <a:ext uri="{FF2B5EF4-FFF2-40B4-BE49-F238E27FC236}">
                <a16:creationId xmlns:a16="http://schemas.microsoft.com/office/drawing/2014/main" id="{B92083C0-86AC-4783-8CB0-D794668C24D0}"/>
              </a:ext>
            </a:extLst>
          </p:cNvPr>
          <p:cNvSpPr>
            <a:spLocks noGrp="1"/>
          </p:cNvSpPr>
          <p:nvPr>
            <p:ph type="sldNum" sz="quarter" idx="12"/>
          </p:nvPr>
        </p:nvSpPr>
        <p:spPr/>
        <p:txBody>
          <a:bodyPr/>
          <a:lstStyle/>
          <a:p>
            <a:fld id="{EF6780E8-29A4-4BE7-AC29-2D1EADFBC5CA}" type="slidenum">
              <a:rPr lang="de-DE" smtClean="0"/>
              <a:t>‹Nr.›</a:t>
            </a:fld>
            <a:endParaRPr lang="de-DE"/>
          </a:p>
        </p:txBody>
      </p:sp>
    </p:spTree>
    <p:extLst>
      <p:ext uri="{BB962C8B-B14F-4D97-AF65-F5344CB8AC3E}">
        <p14:creationId xmlns:p14="http://schemas.microsoft.com/office/powerpoint/2010/main" val="196919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7F3A7A-B999-4561-BAAA-69A04915791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B8FF184-AD48-456A-BA3E-D0B35CA8CA0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B6E026B-75C1-48C5-A30B-116FEFC8EB92}"/>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2409D321-627C-49D5-A998-B4D2DE71B824}"/>
              </a:ext>
            </a:extLst>
          </p:cNvPr>
          <p:cNvSpPr>
            <a:spLocks noGrp="1"/>
          </p:cNvSpPr>
          <p:nvPr>
            <p:ph type="ftr" sz="quarter" idx="11"/>
          </p:nvPr>
        </p:nvSpPr>
        <p:spPr/>
        <p:txBody>
          <a:bodyPr/>
          <a:lstStyle/>
          <a:p>
            <a:r>
              <a:rPr lang="de-DE"/>
              <a:t>12.09.2022, Andrea Sprogis</a:t>
            </a:r>
          </a:p>
        </p:txBody>
      </p:sp>
      <p:sp>
        <p:nvSpPr>
          <p:cNvPr id="6" name="Foliennummernplatzhalter 5">
            <a:extLst>
              <a:ext uri="{FF2B5EF4-FFF2-40B4-BE49-F238E27FC236}">
                <a16:creationId xmlns:a16="http://schemas.microsoft.com/office/drawing/2014/main" id="{EE9D9EC2-7A74-446B-9344-005E3428266F}"/>
              </a:ext>
            </a:extLst>
          </p:cNvPr>
          <p:cNvSpPr>
            <a:spLocks noGrp="1"/>
          </p:cNvSpPr>
          <p:nvPr>
            <p:ph type="sldNum" sz="quarter" idx="12"/>
          </p:nvPr>
        </p:nvSpPr>
        <p:spPr/>
        <p:txBody>
          <a:bodyPr/>
          <a:lstStyle/>
          <a:p>
            <a:fld id="{EF6780E8-29A4-4BE7-AC29-2D1EADFBC5CA}" type="slidenum">
              <a:rPr lang="de-DE" smtClean="0"/>
              <a:t>‹Nr.›</a:t>
            </a:fld>
            <a:endParaRPr lang="de-DE"/>
          </a:p>
        </p:txBody>
      </p:sp>
    </p:spTree>
    <p:extLst>
      <p:ext uri="{BB962C8B-B14F-4D97-AF65-F5344CB8AC3E}">
        <p14:creationId xmlns:p14="http://schemas.microsoft.com/office/powerpoint/2010/main" val="185177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093254-8200-4813-8C7B-749108AEF5C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8AB006EF-B0A3-472C-B4CA-457D01590ACB}"/>
              </a:ext>
            </a:extLst>
          </p:cNvPr>
          <p:cNvSpPr>
            <a:spLocks noGrp="1"/>
          </p:cNvSpPr>
          <p:nvPr>
            <p:ph type="dt" sz="half" idx="10"/>
          </p:nvPr>
        </p:nvSpPr>
        <p:spPr/>
        <p:txBody>
          <a:bodyPr/>
          <a:lstStyle/>
          <a:p>
            <a:endParaRPr lang="de-DE"/>
          </a:p>
        </p:txBody>
      </p:sp>
      <p:sp>
        <p:nvSpPr>
          <p:cNvPr id="4" name="Fußzeilenplatzhalter 3">
            <a:extLst>
              <a:ext uri="{FF2B5EF4-FFF2-40B4-BE49-F238E27FC236}">
                <a16:creationId xmlns:a16="http://schemas.microsoft.com/office/drawing/2014/main" id="{D7C95B0C-CB45-42F4-8705-637E95187BD8}"/>
              </a:ext>
            </a:extLst>
          </p:cNvPr>
          <p:cNvSpPr>
            <a:spLocks noGrp="1"/>
          </p:cNvSpPr>
          <p:nvPr>
            <p:ph type="ftr" sz="quarter" idx="11"/>
          </p:nvPr>
        </p:nvSpPr>
        <p:spPr/>
        <p:txBody>
          <a:bodyPr/>
          <a:lstStyle/>
          <a:p>
            <a:r>
              <a:rPr lang="de-DE"/>
              <a:t>12.09.2022, Andrea Sprogis</a:t>
            </a:r>
          </a:p>
        </p:txBody>
      </p:sp>
      <p:sp>
        <p:nvSpPr>
          <p:cNvPr id="5" name="Foliennummernplatzhalter 4">
            <a:extLst>
              <a:ext uri="{FF2B5EF4-FFF2-40B4-BE49-F238E27FC236}">
                <a16:creationId xmlns:a16="http://schemas.microsoft.com/office/drawing/2014/main" id="{F3C20358-2CAD-48D9-8E68-E89E11F6289D}"/>
              </a:ext>
            </a:extLst>
          </p:cNvPr>
          <p:cNvSpPr>
            <a:spLocks noGrp="1"/>
          </p:cNvSpPr>
          <p:nvPr>
            <p:ph type="sldNum" sz="quarter" idx="12"/>
          </p:nvPr>
        </p:nvSpPr>
        <p:spPr/>
        <p:txBody>
          <a:bodyPr/>
          <a:lstStyle/>
          <a:p>
            <a:fld id="{EF6780E8-29A4-4BE7-AC29-2D1EADFBC5CA}" type="slidenum">
              <a:rPr lang="de-DE" smtClean="0"/>
              <a:t>‹Nr.›</a:t>
            </a:fld>
            <a:endParaRPr lang="de-DE"/>
          </a:p>
        </p:txBody>
      </p:sp>
    </p:spTree>
    <p:extLst>
      <p:ext uri="{BB962C8B-B14F-4D97-AF65-F5344CB8AC3E}">
        <p14:creationId xmlns:p14="http://schemas.microsoft.com/office/powerpoint/2010/main" val="2387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FDCDDDE-9909-430F-AC09-9BCA5189C0FE}"/>
              </a:ext>
            </a:extLst>
          </p:cNvPr>
          <p:cNvSpPr>
            <a:spLocks noGrp="1"/>
          </p:cNvSpPr>
          <p:nvPr>
            <p:ph type="dt" sz="half" idx="10"/>
          </p:nvPr>
        </p:nvSpPr>
        <p:spPr/>
        <p:txBody>
          <a:bodyPr/>
          <a:lstStyle/>
          <a:p>
            <a:endParaRPr lang="de-DE"/>
          </a:p>
        </p:txBody>
      </p:sp>
      <p:sp>
        <p:nvSpPr>
          <p:cNvPr id="3" name="Fußzeilenplatzhalter 2">
            <a:extLst>
              <a:ext uri="{FF2B5EF4-FFF2-40B4-BE49-F238E27FC236}">
                <a16:creationId xmlns:a16="http://schemas.microsoft.com/office/drawing/2014/main" id="{75A8FCC8-EE6D-4E6B-BEB5-4137430EE836}"/>
              </a:ext>
            </a:extLst>
          </p:cNvPr>
          <p:cNvSpPr>
            <a:spLocks noGrp="1"/>
          </p:cNvSpPr>
          <p:nvPr>
            <p:ph type="ftr" sz="quarter" idx="11"/>
          </p:nvPr>
        </p:nvSpPr>
        <p:spPr/>
        <p:txBody>
          <a:bodyPr/>
          <a:lstStyle/>
          <a:p>
            <a:r>
              <a:rPr lang="de-DE"/>
              <a:t>12.09.2022, Andrea Sprogis</a:t>
            </a:r>
          </a:p>
        </p:txBody>
      </p:sp>
      <p:sp>
        <p:nvSpPr>
          <p:cNvPr id="4" name="Foliennummernplatzhalter 3">
            <a:extLst>
              <a:ext uri="{FF2B5EF4-FFF2-40B4-BE49-F238E27FC236}">
                <a16:creationId xmlns:a16="http://schemas.microsoft.com/office/drawing/2014/main" id="{E5F6C39C-21DE-4BEA-BFDB-83A2034F6341}"/>
              </a:ext>
            </a:extLst>
          </p:cNvPr>
          <p:cNvSpPr>
            <a:spLocks noGrp="1"/>
          </p:cNvSpPr>
          <p:nvPr>
            <p:ph type="sldNum" sz="quarter" idx="12"/>
          </p:nvPr>
        </p:nvSpPr>
        <p:spPr/>
        <p:txBody>
          <a:bodyPr/>
          <a:lstStyle/>
          <a:p>
            <a:fld id="{EF6780E8-29A4-4BE7-AC29-2D1EADFBC5CA}" type="slidenum">
              <a:rPr lang="de-DE" smtClean="0"/>
              <a:t>‹Nr.›</a:t>
            </a:fld>
            <a:endParaRPr lang="de-DE"/>
          </a:p>
        </p:txBody>
      </p:sp>
    </p:spTree>
    <p:extLst>
      <p:ext uri="{BB962C8B-B14F-4D97-AF65-F5344CB8AC3E}">
        <p14:creationId xmlns:p14="http://schemas.microsoft.com/office/powerpoint/2010/main" val="12020303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830409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53" r:id="rId4"/>
  </p:sldLayoutIdLst>
  <p:hf hdr="0" dt="0"/>
  <p:txStyles>
    <p:titleStyle>
      <a:lvl1pPr algn="l" defTabSz="457200" rtl="0" eaLnBrk="1" latinLnBrk="0" hangingPunct="1">
        <a:spcBef>
          <a:spcPct val="0"/>
        </a:spcBef>
        <a:buNone/>
        <a:defRPr sz="2500" b="1" i="0" kern="1200">
          <a:solidFill>
            <a:schemeClr val="tx2"/>
          </a:solidFill>
          <a:latin typeface="Arial"/>
          <a:ea typeface="+mj-ea"/>
          <a:cs typeface="Arial"/>
        </a:defRPr>
      </a:lvl1pPr>
    </p:titleStyle>
    <p:body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3A7981E-B155-4959-85C2-2F2B88A7584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E627887-3DEA-4809-B3B5-CE70BD3284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D87C8F9-2584-4825-807A-42702C3428A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ußzeilenplatzhalter 4">
            <a:extLst>
              <a:ext uri="{FF2B5EF4-FFF2-40B4-BE49-F238E27FC236}">
                <a16:creationId xmlns:a16="http://schemas.microsoft.com/office/drawing/2014/main" id="{9C480365-09BF-47F8-9236-414AC72A0B5B}"/>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12.09.2022, Andrea Sprogis</a:t>
            </a:r>
          </a:p>
        </p:txBody>
      </p:sp>
      <p:sp>
        <p:nvSpPr>
          <p:cNvPr id="6" name="Foliennummernplatzhalter 5">
            <a:extLst>
              <a:ext uri="{FF2B5EF4-FFF2-40B4-BE49-F238E27FC236}">
                <a16:creationId xmlns:a16="http://schemas.microsoft.com/office/drawing/2014/main" id="{6112FBCF-BF42-48B7-B6A9-B3136F7DB4D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6780E8-29A4-4BE7-AC29-2D1EADFBC5CA}" type="slidenum">
              <a:rPr lang="de-DE" smtClean="0"/>
              <a:t>‹Nr.›</a:t>
            </a:fld>
            <a:endParaRPr lang="de-DE"/>
          </a:p>
        </p:txBody>
      </p:sp>
    </p:spTree>
    <p:extLst>
      <p:ext uri="{BB962C8B-B14F-4D97-AF65-F5344CB8AC3E}">
        <p14:creationId xmlns:p14="http://schemas.microsoft.com/office/powerpoint/2010/main" val="871251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2" r:id="rId3"/>
    <p:sldLayoutId id="2147483673"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600475" y="4286447"/>
            <a:ext cx="6331548" cy="1191328"/>
          </a:xfrm>
        </p:spPr>
        <p:txBody>
          <a:bodyPr>
            <a:normAutofit fontScale="92500" lnSpcReduction="10000"/>
          </a:bodyPr>
          <a:lstStyle/>
          <a:p>
            <a:pPr algn="ctr"/>
            <a:r>
              <a:rPr lang="de-DE" dirty="0"/>
              <a:t>Geflüchtete aus der Ukraine </a:t>
            </a:r>
            <a:r>
              <a:rPr lang="de-DE" sz="2400" dirty="0"/>
              <a:t>Gesamtsituation im Jobcenter </a:t>
            </a:r>
          </a:p>
          <a:p>
            <a:pPr algn="ctr"/>
            <a:r>
              <a:rPr lang="de-DE" sz="2400" dirty="0"/>
              <a:t>Landkreis Lüneburg      </a:t>
            </a:r>
          </a:p>
        </p:txBody>
      </p:sp>
    </p:spTree>
    <p:extLst>
      <p:ext uri="{BB962C8B-B14F-4D97-AF65-F5344CB8AC3E}">
        <p14:creationId xmlns:p14="http://schemas.microsoft.com/office/powerpoint/2010/main" val="3502270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Aktuelle Zahlen</a:t>
            </a:r>
          </a:p>
        </p:txBody>
      </p:sp>
      <p:sp>
        <p:nvSpPr>
          <p:cNvPr id="4" name="Fußzeilenplatzhalter 3"/>
          <p:cNvSpPr>
            <a:spLocks noGrp="1"/>
          </p:cNvSpPr>
          <p:nvPr>
            <p:ph type="ftr" sz="quarter" idx="3"/>
          </p:nvPr>
        </p:nvSpPr>
        <p:spPr/>
        <p:txBody>
          <a:bodyPr/>
          <a:lstStyle/>
          <a:p>
            <a:r>
              <a:rPr lang="de-DE" dirty="0"/>
              <a:t>12.09.2022, Andrea Sprogis</a:t>
            </a:r>
          </a:p>
        </p:txBody>
      </p:sp>
      <p:sp>
        <p:nvSpPr>
          <p:cNvPr id="5" name="Foliennummernplatzhalter 4"/>
          <p:cNvSpPr>
            <a:spLocks noGrp="1"/>
          </p:cNvSpPr>
          <p:nvPr>
            <p:ph type="sldNum" sz="quarter" idx="4"/>
          </p:nvPr>
        </p:nvSpPr>
        <p:spPr/>
        <p:txBody>
          <a:bodyPr/>
          <a:lstStyle/>
          <a:p>
            <a:fld id="{833B7F8E-26EE-7445-9BEA-B503D85405AA}" type="slidenum">
              <a:rPr lang="de-DE" smtClean="0"/>
              <a:pPr/>
              <a:t>2</a:t>
            </a:fld>
            <a:endParaRPr lang="de-DE" dirty="0"/>
          </a:p>
        </p:txBody>
      </p:sp>
      <p:sp>
        <p:nvSpPr>
          <p:cNvPr id="3" name="Inhaltsplatzhalter 2"/>
          <p:cNvSpPr>
            <a:spLocks noGrp="1"/>
          </p:cNvSpPr>
          <p:nvPr>
            <p:ph idx="1"/>
          </p:nvPr>
        </p:nvSpPr>
        <p:spPr>
          <a:xfrm>
            <a:off x="457200" y="1685384"/>
            <a:ext cx="8229600" cy="4329653"/>
          </a:xfrm>
        </p:spPr>
        <p:txBody>
          <a:bodyPr/>
          <a:lstStyle/>
          <a:p>
            <a:r>
              <a:rPr lang="de-DE" dirty="0"/>
              <a:t>Insgesamt gemeldet sind im Jobcenter Landkreis Lüneburg:</a:t>
            </a:r>
          </a:p>
          <a:p>
            <a:endParaRPr lang="de-DE" dirty="0"/>
          </a:p>
          <a:p>
            <a:pPr marL="285750" indent="-285750">
              <a:buFont typeface="Wingdings" panose="05000000000000000000" pitchFamily="2" charset="2"/>
              <a:buChar char="Ø"/>
            </a:pPr>
            <a:r>
              <a:rPr lang="de-DE" b="1" dirty="0"/>
              <a:t>807</a:t>
            </a:r>
            <a:r>
              <a:rPr lang="de-DE" dirty="0"/>
              <a:t> Geflüchtete aus der Ukraine</a:t>
            </a:r>
          </a:p>
          <a:p>
            <a:pPr marL="285750" indent="-285750">
              <a:buFont typeface="Wingdings" panose="05000000000000000000" pitchFamily="2" charset="2"/>
              <a:buChar char="Ø"/>
            </a:pPr>
            <a:r>
              <a:rPr lang="de-DE" b="1" dirty="0"/>
              <a:t>171</a:t>
            </a:r>
            <a:r>
              <a:rPr lang="de-DE" dirty="0"/>
              <a:t> Geflüchtete im U25-Bereich, darunter </a:t>
            </a:r>
            <a:r>
              <a:rPr lang="de-DE" b="1" dirty="0"/>
              <a:t>66</a:t>
            </a:r>
            <a:r>
              <a:rPr lang="de-DE" dirty="0"/>
              <a:t> zwischen 15 – 17 Jahren und </a:t>
            </a:r>
            <a:r>
              <a:rPr lang="de-DE" b="1" dirty="0"/>
              <a:t>105</a:t>
            </a:r>
            <a:r>
              <a:rPr lang="de-DE" dirty="0"/>
              <a:t> zwischen 18 – 24 Jahren </a:t>
            </a:r>
          </a:p>
          <a:p>
            <a:pPr marL="285750" indent="-285750">
              <a:buFont typeface="Wingdings" panose="05000000000000000000" pitchFamily="2" charset="2"/>
              <a:buChar char="Ø"/>
            </a:pPr>
            <a:r>
              <a:rPr lang="de-DE" b="1" dirty="0"/>
              <a:t>636</a:t>
            </a:r>
            <a:r>
              <a:rPr lang="de-DE" dirty="0"/>
              <a:t> Geflüchtete im Ü25-Bereich, darunter </a:t>
            </a:r>
            <a:r>
              <a:rPr lang="de-DE" b="1" dirty="0"/>
              <a:t>504</a:t>
            </a:r>
            <a:r>
              <a:rPr lang="de-DE" dirty="0"/>
              <a:t> zwischen 25 – 50 Jahren und </a:t>
            </a:r>
            <a:r>
              <a:rPr lang="de-DE" b="1" dirty="0"/>
              <a:t>132</a:t>
            </a:r>
            <a:r>
              <a:rPr lang="de-DE" dirty="0"/>
              <a:t> zwischen 51 – 65 Jahren</a:t>
            </a:r>
          </a:p>
          <a:p>
            <a:pPr marL="285750" indent="-285750">
              <a:buFont typeface="Wingdings" panose="05000000000000000000" pitchFamily="2" charset="2"/>
              <a:buChar char="Ø"/>
            </a:pPr>
            <a:r>
              <a:rPr lang="de-DE" dirty="0"/>
              <a:t>Die Anzahl der weiblichen Kundinnen liegt bei </a:t>
            </a:r>
            <a:r>
              <a:rPr lang="de-DE" b="1" dirty="0"/>
              <a:t>581</a:t>
            </a:r>
          </a:p>
          <a:p>
            <a:pPr marL="285750" indent="-285750">
              <a:buFont typeface="Wingdings" panose="05000000000000000000" pitchFamily="2" charset="2"/>
              <a:buChar char="Ø"/>
            </a:pPr>
            <a:r>
              <a:rPr lang="de-DE" dirty="0"/>
              <a:t>Die Anzahl der männlichen Kunden liegt bei </a:t>
            </a:r>
            <a:r>
              <a:rPr lang="de-DE" b="1" dirty="0"/>
              <a:t>226</a:t>
            </a:r>
          </a:p>
          <a:p>
            <a:endParaRPr lang="de-DE" dirty="0"/>
          </a:p>
        </p:txBody>
      </p:sp>
    </p:spTree>
    <p:extLst>
      <p:ext uri="{BB962C8B-B14F-4D97-AF65-F5344CB8AC3E}">
        <p14:creationId xmlns:p14="http://schemas.microsoft.com/office/powerpoint/2010/main" val="2357301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7B911C-D486-463A-976F-7CD652961124}"/>
              </a:ext>
            </a:extLst>
          </p:cNvPr>
          <p:cNvSpPr>
            <a:spLocks noGrp="1"/>
          </p:cNvSpPr>
          <p:nvPr>
            <p:ph type="title"/>
          </p:nvPr>
        </p:nvSpPr>
        <p:spPr/>
        <p:txBody>
          <a:bodyPr/>
          <a:lstStyle/>
          <a:p>
            <a:r>
              <a:rPr lang="de-DE" dirty="0"/>
              <a:t>Rechtskreiswechsel</a:t>
            </a:r>
          </a:p>
        </p:txBody>
      </p:sp>
      <p:sp>
        <p:nvSpPr>
          <p:cNvPr id="3" name="Fußzeilenplatzhalter 2">
            <a:extLst>
              <a:ext uri="{FF2B5EF4-FFF2-40B4-BE49-F238E27FC236}">
                <a16:creationId xmlns:a16="http://schemas.microsoft.com/office/drawing/2014/main" id="{CC15D609-8A4E-4803-AAEB-03E23B0E1CAE}"/>
              </a:ext>
            </a:extLst>
          </p:cNvPr>
          <p:cNvSpPr>
            <a:spLocks noGrp="1"/>
          </p:cNvSpPr>
          <p:nvPr>
            <p:ph type="ftr" sz="quarter" idx="3"/>
          </p:nvPr>
        </p:nvSpPr>
        <p:spPr/>
        <p:txBody>
          <a:bodyPr/>
          <a:lstStyle/>
          <a:p>
            <a:r>
              <a:rPr lang="de-DE"/>
              <a:t>12.09.2022, Andrea Sprogis</a:t>
            </a:r>
            <a:endParaRPr lang="de-DE" dirty="0"/>
          </a:p>
        </p:txBody>
      </p:sp>
      <p:sp>
        <p:nvSpPr>
          <p:cNvPr id="4" name="Foliennummernplatzhalter 3">
            <a:extLst>
              <a:ext uri="{FF2B5EF4-FFF2-40B4-BE49-F238E27FC236}">
                <a16:creationId xmlns:a16="http://schemas.microsoft.com/office/drawing/2014/main" id="{230E6174-9C42-4FC5-99C6-63D250D6318C}"/>
              </a:ext>
            </a:extLst>
          </p:cNvPr>
          <p:cNvSpPr>
            <a:spLocks noGrp="1"/>
          </p:cNvSpPr>
          <p:nvPr>
            <p:ph type="sldNum" sz="quarter" idx="4"/>
          </p:nvPr>
        </p:nvSpPr>
        <p:spPr/>
        <p:txBody>
          <a:bodyPr/>
          <a:lstStyle/>
          <a:p>
            <a:fld id="{833B7F8E-26EE-7445-9BEA-B503D85405AA}" type="slidenum">
              <a:rPr lang="de-DE" smtClean="0"/>
              <a:pPr/>
              <a:t>3</a:t>
            </a:fld>
            <a:endParaRPr lang="de-DE" dirty="0"/>
          </a:p>
        </p:txBody>
      </p:sp>
      <p:sp>
        <p:nvSpPr>
          <p:cNvPr id="5" name="Inhaltsplatzhalter 4">
            <a:extLst>
              <a:ext uri="{FF2B5EF4-FFF2-40B4-BE49-F238E27FC236}">
                <a16:creationId xmlns:a16="http://schemas.microsoft.com/office/drawing/2014/main" id="{11BC9D70-7681-4373-8C81-5AF6E1B62D04}"/>
              </a:ext>
            </a:extLst>
          </p:cNvPr>
          <p:cNvSpPr>
            <a:spLocks noGrp="1"/>
          </p:cNvSpPr>
          <p:nvPr>
            <p:ph idx="1"/>
          </p:nvPr>
        </p:nvSpPr>
        <p:spPr/>
        <p:txBody>
          <a:bodyPr/>
          <a:lstStyle/>
          <a:p>
            <a:r>
              <a:rPr lang="de-DE" dirty="0"/>
              <a:t>Wichtigstes Ziel nach dem Rechtskreiswechsel ins SGB II war die </a:t>
            </a:r>
            <a:r>
              <a:rPr lang="de-DE" u="sng" dirty="0"/>
              <a:t>rechtzeitige Bewilligung des </a:t>
            </a:r>
            <a:r>
              <a:rPr lang="de-DE" u="sng" dirty="0" err="1"/>
              <a:t>Alg</a:t>
            </a:r>
            <a:r>
              <a:rPr lang="de-DE" u="sng" dirty="0"/>
              <a:t> II.</a:t>
            </a:r>
          </a:p>
          <a:p>
            <a:r>
              <a:rPr lang="de-DE" dirty="0"/>
              <a:t>Dazu wurden Termine in den Gemeinden vereinbart, damit die Daten für die Auszahlung des </a:t>
            </a:r>
            <a:r>
              <a:rPr lang="de-DE" dirty="0" err="1"/>
              <a:t>Alg</a:t>
            </a:r>
            <a:r>
              <a:rPr lang="de-DE" dirty="0"/>
              <a:t> II schnell erhoben werden konnten. </a:t>
            </a:r>
          </a:p>
          <a:p>
            <a:r>
              <a:rPr lang="de-DE" dirty="0"/>
              <a:t>Um die notwenigen Daten über berufliche Kenntnisse, Fähigkeiten und Lebensläufe zu erhalten, hat das Jobcenter Landkreis Lüneburg einen Fragebogen entwickelt, der bei der Datenaufnahme ausgegeben und von vielen Kundinnen und Kunden ausgefüllt zurückgegeben wurde. Die Inhalte konnten jedoch nur bedingt verwendet werden.</a:t>
            </a:r>
          </a:p>
          <a:p>
            <a:r>
              <a:rPr lang="de-DE" u="sng" dirty="0"/>
              <a:t>Übersendung von Info-Paketen mit:</a:t>
            </a:r>
          </a:p>
          <a:p>
            <a:pPr>
              <a:buFont typeface="Wingdings" panose="05000000000000000000" pitchFamily="2" charset="2"/>
              <a:buChar char="Ø"/>
            </a:pPr>
            <a:r>
              <a:rPr lang="de-DE" i="1" dirty="0"/>
              <a:t>einem Anschreiben auf Russisch mit dem Angebot an einem  Einzelcoaching teilzunehmen</a:t>
            </a:r>
          </a:p>
          <a:p>
            <a:pPr>
              <a:buFont typeface="Wingdings" panose="05000000000000000000" pitchFamily="2" charset="2"/>
              <a:buChar char="Ø"/>
            </a:pPr>
            <a:r>
              <a:rPr lang="de-DE" i="1" dirty="0"/>
              <a:t>einer Liste mit ortansässigen Sprachkursträgern</a:t>
            </a:r>
          </a:p>
          <a:p>
            <a:pPr>
              <a:buFont typeface="Wingdings" panose="05000000000000000000" pitchFamily="2" charset="2"/>
              <a:buChar char="Ø"/>
            </a:pPr>
            <a:r>
              <a:rPr lang="de-DE" i="1" dirty="0"/>
              <a:t>einer Liste mit kostenlosen digitalen Sprachangeboten</a:t>
            </a:r>
          </a:p>
          <a:p>
            <a:r>
              <a:rPr lang="de-DE" dirty="0"/>
              <a:t>Rückmeldefrist innerhalb von 4 Wochen. Danach Übersendung eines Erinnerungsschreibens.</a:t>
            </a:r>
          </a:p>
          <a:p>
            <a:endParaRPr lang="de-DE" dirty="0"/>
          </a:p>
        </p:txBody>
      </p:sp>
    </p:spTree>
    <p:extLst>
      <p:ext uri="{BB962C8B-B14F-4D97-AF65-F5344CB8AC3E}">
        <p14:creationId xmlns:p14="http://schemas.microsoft.com/office/powerpoint/2010/main" val="2279922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5204FC-B46A-449C-B293-C2C62BCF09AB}"/>
              </a:ext>
            </a:extLst>
          </p:cNvPr>
          <p:cNvSpPr>
            <a:spLocks noGrp="1"/>
          </p:cNvSpPr>
          <p:nvPr>
            <p:ph type="title"/>
          </p:nvPr>
        </p:nvSpPr>
        <p:spPr/>
        <p:txBody>
          <a:bodyPr/>
          <a:lstStyle/>
          <a:p>
            <a:r>
              <a:rPr lang="de-DE" dirty="0"/>
              <a:t>Erste Erkenntnisse</a:t>
            </a:r>
          </a:p>
        </p:txBody>
      </p:sp>
      <p:sp>
        <p:nvSpPr>
          <p:cNvPr id="3" name="Fußzeilenplatzhalter 2">
            <a:extLst>
              <a:ext uri="{FF2B5EF4-FFF2-40B4-BE49-F238E27FC236}">
                <a16:creationId xmlns:a16="http://schemas.microsoft.com/office/drawing/2014/main" id="{87F766BC-947F-40E5-8391-27D9B9D8FB94}"/>
              </a:ext>
            </a:extLst>
          </p:cNvPr>
          <p:cNvSpPr>
            <a:spLocks noGrp="1"/>
          </p:cNvSpPr>
          <p:nvPr>
            <p:ph type="ftr" sz="quarter" idx="3"/>
          </p:nvPr>
        </p:nvSpPr>
        <p:spPr/>
        <p:txBody>
          <a:bodyPr/>
          <a:lstStyle/>
          <a:p>
            <a:r>
              <a:rPr lang="de-DE"/>
              <a:t>12.09.2022, Andrea Sprogis</a:t>
            </a:r>
            <a:endParaRPr lang="de-DE" dirty="0"/>
          </a:p>
        </p:txBody>
      </p:sp>
      <p:sp>
        <p:nvSpPr>
          <p:cNvPr id="4" name="Foliennummernplatzhalter 3">
            <a:extLst>
              <a:ext uri="{FF2B5EF4-FFF2-40B4-BE49-F238E27FC236}">
                <a16:creationId xmlns:a16="http://schemas.microsoft.com/office/drawing/2014/main" id="{3F0F18AD-E02A-44E6-A7D1-D77F16864F8F}"/>
              </a:ext>
            </a:extLst>
          </p:cNvPr>
          <p:cNvSpPr>
            <a:spLocks noGrp="1"/>
          </p:cNvSpPr>
          <p:nvPr>
            <p:ph type="sldNum" sz="quarter" idx="4"/>
          </p:nvPr>
        </p:nvSpPr>
        <p:spPr/>
        <p:txBody>
          <a:bodyPr/>
          <a:lstStyle/>
          <a:p>
            <a:fld id="{833B7F8E-26EE-7445-9BEA-B503D85405AA}" type="slidenum">
              <a:rPr lang="de-DE" smtClean="0"/>
              <a:pPr/>
              <a:t>4</a:t>
            </a:fld>
            <a:endParaRPr lang="de-DE" dirty="0"/>
          </a:p>
        </p:txBody>
      </p:sp>
      <p:sp>
        <p:nvSpPr>
          <p:cNvPr id="5" name="Inhaltsplatzhalter 4">
            <a:extLst>
              <a:ext uri="{FF2B5EF4-FFF2-40B4-BE49-F238E27FC236}">
                <a16:creationId xmlns:a16="http://schemas.microsoft.com/office/drawing/2014/main" id="{0EA8C7D4-D9D5-4F03-B61A-ADA3A5DF654D}"/>
              </a:ext>
            </a:extLst>
          </p:cNvPr>
          <p:cNvSpPr>
            <a:spLocks noGrp="1"/>
          </p:cNvSpPr>
          <p:nvPr>
            <p:ph idx="1"/>
          </p:nvPr>
        </p:nvSpPr>
        <p:spPr/>
        <p:txBody>
          <a:bodyPr/>
          <a:lstStyle/>
          <a:p>
            <a:pPr marL="285750" indent="-285750">
              <a:buFont typeface="Arial" panose="020B0604020202020204" pitchFamily="34" charset="0"/>
              <a:buChar char="•"/>
            </a:pPr>
            <a:r>
              <a:rPr lang="de-DE" dirty="0"/>
              <a:t>Die Geflüchteten aus der Ukraine sind rührig und antworten auf die Anschreiben mit vielen Nachfragen und/oder Mitteilungen. Auf die Vielzahl der Rückmeldungen muss mehrfach reagiert, was entsprechend arbeitsaufwendig ist.</a:t>
            </a:r>
          </a:p>
          <a:p>
            <a:pPr marL="285750" indent="-285750">
              <a:buFont typeface="Arial" panose="020B0604020202020204" pitchFamily="34" charset="0"/>
              <a:buChar char="•"/>
            </a:pPr>
            <a:r>
              <a:rPr lang="de-DE" dirty="0"/>
              <a:t>Einige Geflüchtete sind gut ausgebildet und streben das Anerkennungsverfahren an.</a:t>
            </a:r>
          </a:p>
          <a:p>
            <a:pPr marL="285750" indent="-285750">
              <a:buFont typeface="Arial" panose="020B0604020202020204" pitchFamily="34" charset="0"/>
              <a:buChar char="•"/>
            </a:pPr>
            <a:r>
              <a:rPr lang="de-DE" dirty="0"/>
              <a:t>In Bezug auf die Digitalisierung sind sie sehr gut aufgestellt.</a:t>
            </a:r>
          </a:p>
          <a:p>
            <a:pPr marL="285750" indent="-285750">
              <a:buFont typeface="Arial" panose="020B0604020202020204" pitchFamily="34" charset="0"/>
              <a:buChar char="•"/>
            </a:pPr>
            <a:r>
              <a:rPr lang="de-DE" dirty="0"/>
              <a:t>Es besteht untereinander eine sehr gute Vernetzung.</a:t>
            </a:r>
          </a:p>
          <a:p>
            <a:pPr marL="285750" indent="-285750">
              <a:buFont typeface="Arial" panose="020B0604020202020204" pitchFamily="34" charset="0"/>
              <a:buChar char="•"/>
            </a:pPr>
            <a:r>
              <a:rPr lang="de-DE" dirty="0"/>
              <a:t>Von den Geflüchteten wird häufig eine Arbeitsaufnahme angestrebt.</a:t>
            </a:r>
          </a:p>
          <a:p>
            <a:pPr marL="285750" indent="-285750">
              <a:buFont typeface="Arial" panose="020B0604020202020204" pitchFamily="34" charset="0"/>
              <a:buChar char="•"/>
            </a:pPr>
            <a:r>
              <a:rPr lang="de-DE" dirty="0"/>
              <a:t>Ebenso das Erlernen der deutschen Sprache, was zur schnellen Besetzung der freien Integrationskursplätze geführt hat.</a:t>
            </a:r>
          </a:p>
          <a:p>
            <a:pPr marL="285750" indent="-285750">
              <a:buFont typeface="Arial" panose="020B0604020202020204" pitchFamily="34" charset="0"/>
              <a:buChar char="•"/>
            </a:pPr>
            <a:r>
              <a:rPr lang="de-DE" dirty="0"/>
              <a:t>Die Kinderbetreuung wird häufig mit Hilfe der älteren Geflüchteten geregelt.</a:t>
            </a:r>
          </a:p>
          <a:p>
            <a:pPr marL="285750" indent="-285750">
              <a:buFont typeface="Arial" panose="020B0604020202020204" pitchFamily="34" charset="0"/>
              <a:buChar char="•"/>
            </a:pPr>
            <a:r>
              <a:rPr lang="de-DE" dirty="0"/>
              <a:t>Viele Flüchtlinge gehen bereits wieder zurück, daher besteht aktuell eine hohe Fluktuation, was zu Abbrüchen von Sprachenkursen führt. Die frei gewordenen Teilnehmerplätze können in der Regel nicht wieder besetzt werden.</a:t>
            </a:r>
          </a:p>
          <a:p>
            <a:endParaRPr lang="de-DE" dirty="0"/>
          </a:p>
        </p:txBody>
      </p:sp>
    </p:spTree>
    <p:extLst>
      <p:ext uri="{BB962C8B-B14F-4D97-AF65-F5344CB8AC3E}">
        <p14:creationId xmlns:p14="http://schemas.microsoft.com/office/powerpoint/2010/main" val="2344983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F9E231-BCF4-45CD-925F-EA8495F89735}"/>
              </a:ext>
            </a:extLst>
          </p:cNvPr>
          <p:cNvSpPr>
            <a:spLocks noGrp="1"/>
          </p:cNvSpPr>
          <p:nvPr>
            <p:ph type="title"/>
          </p:nvPr>
        </p:nvSpPr>
        <p:spPr/>
        <p:txBody>
          <a:bodyPr/>
          <a:lstStyle/>
          <a:p>
            <a:r>
              <a:rPr lang="de-DE" dirty="0"/>
              <a:t>Das weitere Vorgehen</a:t>
            </a:r>
          </a:p>
        </p:txBody>
      </p:sp>
      <p:sp>
        <p:nvSpPr>
          <p:cNvPr id="3" name="Fußzeilenplatzhalter 2">
            <a:extLst>
              <a:ext uri="{FF2B5EF4-FFF2-40B4-BE49-F238E27FC236}">
                <a16:creationId xmlns:a16="http://schemas.microsoft.com/office/drawing/2014/main" id="{6D14C297-962B-437D-8AD5-1294DF9791DF}"/>
              </a:ext>
            </a:extLst>
          </p:cNvPr>
          <p:cNvSpPr>
            <a:spLocks noGrp="1"/>
          </p:cNvSpPr>
          <p:nvPr>
            <p:ph type="ftr" sz="quarter" idx="3"/>
          </p:nvPr>
        </p:nvSpPr>
        <p:spPr/>
        <p:txBody>
          <a:bodyPr/>
          <a:lstStyle/>
          <a:p>
            <a:r>
              <a:rPr lang="de-DE"/>
              <a:t>12.09.2022, Andrea Sprogis</a:t>
            </a:r>
            <a:endParaRPr lang="de-DE" dirty="0"/>
          </a:p>
        </p:txBody>
      </p:sp>
      <p:sp>
        <p:nvSpPr>
          <p:cNvPr id="4" name="Foliennummernplatzhalter 3">
            <a:extLst>
              <a:ext uri="{FF2B5EF4-FFF2-40B4-BE49-F238E27FC236}">
                <a16:creationId xmlns:a16="http://schemas.microsoft.com/office/drawing/2014/main" id="{89CDB2D9-12A9-4E3E-AB03-D1CAB2374AA9}"/>
              </a:ext>
            </a:extLst>
          </p:cNvPr>
          <p:cNvSpPr>
            <a:spLocks noGrp="1"/>
          </p:cNvSpPr>
          <p:nvPr>
            <p:ph type="sldNum" sz="quarter" idx="4"/>
          </p:nvPr>
        </p:nvSpPr>
        <p:spPr/>
        <p:txBody>
          <a:bodyPr/>
          <a:lstStyle/>
          <a:p>
            <a:fld id="{833B7F8E-26EE-7445-9BEA-B503D85405AA}" type="slidenum">
              <a:rPr lang="de-DE" smtClean="0"/>
              <a:pPr/>
              <a:t>5</a:t>
            </a:fld>
            <a:endParaRPr lang="de-DE" dirty="0"/>
          </a:p>
        </p:txBody>
      </p:sp>
      <p:sp>
        <p:nvSpPr>
          <p:cNvPr id="5" name="Inhaltsplatzhalter 4">
            <a:extLst>
              <a:ext uri="{FF2B5EF4-FFF2-40B4-BE49-F238E27FC236}">
                <a16:creationId xmlns:a16="http://schemas.microsoft.com/office/drawing/2014/main" id="{61E99006-A198-47C8-95BA-3E27FF35C2EB}"/>
              </a:ext>
            </a:extLst>
          </p:cNvPr>
          <p:cNvSpPr>
            <a:spLocks noGrp="1"/>
          </p:cNvSpPr>
          <p:nvPr>
            <p:ph idx="1"/>
          </p:nvPr>
        </p:nvSpPr>
        <p:spPr/>
        <p:txBody>
          <a:bodyPr/>
          <a:lstStyle/>
          <a:p>
            <a:pPr marL="285750" indent="-285750">
              <a:buFont typeface="Wingdings" panose="05000000000000000000" pitchFamily="2" charset="2"/>
              <a:buChar char="Ø"/>
            </a:pPr>
            <a:endParaRPr lang="de-DE" dirty="0"/>
          </a:p>
          <a:p>
            <a:pPr marL="285750" indent="-285750">
              <a:buFont typeface="Wingdings" panose="05000000000000000000" pitchFamily="2" charset="2"/>
              <a:buChar char="Ø"/>
            </a:pPr>
            <a:r>
              <a:rPr lang="de-DE" dirty="0"/>
              <a:t>Es werden die Abschlussberichte der Einzelcoachings ausgewertet und Stellengesuche angelegt.</a:t>
            </a:r>
          </a:p>
          <a:p>
            <a:pPr marL="285750" indent="-285750">
              <a:buFont typeface="Wingdings" panose="05000000000000000000" pitchFamily="2" charset="2"/>
              <a:buChar char="Ø"/>
            </a:pPr>
            <a:r>
              <a:rPr lang="de-DE" dirty="0"/>
              <a:t>Die ersten persönlichen Beratungsgespräche haben stattgefunden, wobei die Sprachbarriere groß und die Dolmetscher-Hotline permanent überlastet ist.</a:t>
            </a:r>
          </a:p>
          <a:p>
            <a:pPr marL="285750" indent="-285750">
              <a:buFont typeface="Wingdings" panose="05000000000000000000" pitchFamily="2" charset="2"/>
              <a:buChar char="Ø"/>
            </a:pPr>
            <a:r>
              <a:rPr lang="de-DE" dirty="0"/>
              <a:t>Erste Arbeitsaufnahmen kamen mit Hilfe von Eingliederungszuschüssen zustande.</a:t>
            </a:r>
          </a:p>
          <a:p>
            <a:pPr marL="285750" indent="-285750">
              <a:buFont typeface="Wingdings" panose="05000000000000000000" pitchFamily="2" charset="2"/>
              <a:buChar char="Ø"/>
            </a:pPr>
            <a:r>
              <a:rPr lang="de-DE" dirty="0"/>
              <a:t>Am 07.09.2022 hat die Zeitarbeitsbörse stattgefunden zu der u.a. alle Integrationssprachkurs-Klassen eingeladen waren.</a:t>
            </a:r>
          </a:p>
          <a:p>
            <a:pPr marL="285750" indent="-285750">
              <a:buFont typeface="Wingdings" panose="05000000000000000000" pitchFamily="2" charset="2"/>
              <a:buChar char="Ø"/>
            </a:pPr>
            <a:r>
              <a:rPr lang="de-DE" dirty="0"/>
              <a:t>Eine Info-Börse mit den Bildungsträgern findet am 27.09.2022 im Jobcenter Landkreis Lüneburg statt.</a:t>
            </a:r>
          </a:p>
          <a:p>
            <a:pPr marL="285750" indent="-285750">
              <a:buFont typeface="Wingdings" panose="05000000000000000000" pitchFamily="2" charset="2"/>
              <a:buChar char="Ø"/>
            </a:pPr>
            <a:r>
              <a:rPr lang="de-DE" dirty="0"/>
              <a:t>Es ist eine Stellenbörse für Arbeitgeber geplant, die an der Einstellung von Geflüchteten aus der Ukraine interessiert sind, zu der entsprechend eingeladen werden wird.</a:t>
            </a:r>
          </a:p>
          <a:p>
            <a:endParaRPr lang="de-DE" dirty="0"/>
          </a:p>
        </p:txBody>
      </p:sp>
    </p:spTree>
    <p:extLst>
      <p:ext uri="{BB962C8B-B14F-4D97-AF65-F5344CB8AC3E}">
        <p14:creationId xmlns:p14="http://schemas.microsoft.com/office/powerpoint/2010/main" val="3072105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C14DC-6455-41FE-AD6B-B181997E0FB4}"/>
              </a:ext>
            </a:extLst>
          </p:cNvPr>
          <p:cNvSpPr>
            <a:spLocks noGrp="1"/>
          </p:cNvSpPr>
          <p:nvPr>
            <p:ph type="title"/>
          </p:nvPr>
        </p:nvSpPr>
        <p:spPr/>
        <p:txBody>
          <a:bodyPr/>
          <a:lstStyle/>
          <a:p>
            <a:r>
              <a:rPr lang="de-DE" dirty="0"/>
              <a:t>Situation auf dem Arbeitsmarkt</a:t>
            </a:r>
          </a:p>
        </p:txBody>
      </p:sp>
      <p:sp>
        <p:nvSpPr>
          <p:cNvPr id="3" name="Fußzeilenplatzhalter 2">
            <a:extLst>
              <a:ext uri="{FF2B5EF4-FFF2-40B4-BE49-F238E27FC236}">
                <a16:creationId xmlns:a16="http://schemas.microsoft.com/office/drawing/2014/main" id="{1435F260-A5D6-4913-932F-189D5B937B79}"/>
              </a:ext>
            </a:extLst>
          </p:cNvPr>
          <p:cNvSpPr>
            <a:spLocks noGrp="1"/>
          </p:cNvSpPr>
          <p:nvPr>
            <p:ph type="ftr" sz="quarter" idx="3"/>
          </p:nvPr>
        </p:nvSpPr>
        <p:spPr/>
        <p:txBody>
          <a:bodyPr/>
          <a:lstStyle/>
          <a:p>
            <a:r>
              <a:rPr lang="de-DE"/>
              <a:t>12.09.2022, Andrea Sprogis</a:t>
            </a:r>
            <a:endParaRPr lang="de-DE" dirty="0"/>
          </a:p>
        </p:txBody>
      </p:sp>
      <p:sp>
        <p:nvSpPr>
          <p:cNvPr id="4" name="Foliennummernplatzhalter 3">
            <a:extLst>
              <a:ext uri="{FF2B5EF4-FFF2-40B4-BE49-F238E27FC236}">
                <a16:creationId xmlns:a16="http://schemas.microsoft.com/office/drawing/2014/main" id="{EF642AE4-51A3-42D2-AF02-7A929E71F6AF}"/>
              </a:ext>
            </a:extLst>
          </p:cNvPr>
          <p:cNvSpPr>
            <a:spLocks noGrp="1"/>
          </p:cNvSpPr>
          <p:nvPr>
            <p:ph type="sldNum" sz="quarter" idx="4"/>
          </p:nvPr>
        </p:nvSpPr>
        <p:spPr/>
        <p:txBody>
          <a:bodyPr/>
          <a:lstStyle/>
          <a:p>
            <a:fld id="{833B7F8E-26EE-7445-9BEA-B503D85405AA}" type="slidenum">
              <a:rPr lang="de-DE" smtClean="0"/>
              <a:pPr/>
              <a:t>6</a:t>
            </a:fld>
            <a:endParaRPr lang="de-DE" dirty="0"/>
          </a:p>
        </p:txBody>
      </p:sp>
      <p:sp>
        <p:nvSpPr>
          <p:cNvPr id="5" name="Inhaltsplatzhalter 4">
            <a:extLst>
              <a:ext uri="{FF2B5EF4-FFF2-40B4-BE49-F238E27FC236}">
                <a16:creationId xmlns:a16="http://schemas.microsoft.com/office/drawing/2014/main" id="{369F18F4-7267-4F98-91C7-0D5C981F13C2}"/>
              </a:ext>
            </a:extLst>
          </p:cNvPr>
          <p:cNvSpPr>
            <a:spLocks noGrp="1"/>
          </p:cNvSpPr>
          <p:nvPr>
            <p:ph idx="1"/>
          </p:nvPr>
        </p:nvSpPr>
        <p:spPr/>
        <p:txBody>
          <a:bodyPr/>
          <a:lstStyle/>
          <a:p>
            <a:pPr marL="285750" indent="-285750">
              <a:buFont typeface="Arial" panose="020B0604020202020204" pitchFamily="34" charset="0"/>
              <a:buChar char="•"/>
            </a:pP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Das Interesse von Arbeitgebern an der Einstellung von Geflüchteten aus der Ukraine ist groß.</a:t>
            </a:r>
          </a:p>
          <a:p>
            <a:pPr marL="285750" indent="-285750">
              <a:buFont typeface="Arial" panose="020B0604020202020204" pitchFamily="34" charset="0"/>
              <a:buChar char="•"/>
            </a:pPr>
            <a:r>
              <a:rPr lang="de-DE" dirty="0"/>
              <a:t>Bisher sind im Arbeitgeberservice 57 Stellenangebote für Ukrainer/innen gemeldet worden.</a:t>
            </a:r>
          </a:p>
          <a:p>
            <a:pPr marL="285750" indent="-285750">
              <a:buFont typeface="Arial" panose="020B0604020202020204" pitchFamily="34" charset="0"/>
              <a:buChar char="•"/>
            </a:pPr>
            <a:r>
              <a:rPr lang="de-DE" dirty="0"/>
              <a:t>Die Hoffnung entsprechende Fachkräfte zu generieren ist groß.</a:t>
            </a:r>
          </a:p>
          <a:p>
            <a:pPr marL="285750" indent="-285750">
              <a:buFont typeface="Arial" panose="020B0604020202020204" pitchFamily="34" charset="0"/>
              <a:buChar char="•"/>
            </a:pPr>
            <a:r>
              <a:rPr lang="de-DE" dirty="0"/>
              <a:t>Das </a:t>
            </a:r>
            <a:r>
              <a:rPr lang="de-DE" dirty="0" err="1"/>
              <a:t>Matching</a:t>
            </a:r>
            <a:r>
              <a:rPr lang="de-DE" dirty="0"/>
              <a:t> gestaltet sich aktuell noch schwierig, da die beruflichen Kenntnisse und Fähigkeiten der gemeldeten Kundinnen und Kunden nicht ausreichend bekannt sind.</a:t>
            </a:r>
          </a:p>
          <a:p>
            <a:pPr marL="285750" indent="-285750">
              <a:buFont typeface="Arial" panose="020B0604020202020204" pitchFamily="34" charset="0"/>
              <a:buChar char="•"/>
            </a:pPr>
            <a:r>
              <a:rPr lang="de-DE" dirty="0"/>
              <a:t>Das Ausbildungssystem in der Ukraine ist völlig anders als unser duales Ausbildungssystem und fachliche nicht so fundiert.</a:t>
            </a:r>
          </a:p>
          <a:p>
            <a:endParaRPr lang="de-DE" dirty="0"/>
          </a:p>
          <a:p>
            <a:pPr marL="285750" indent="-28575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1029996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BD17C-D6AE-44D2-B272-72D42EAF19E5}"/>
              </a:ext>
            </a:extLst>
          </p:cNvPr>
          <p:cNvSpPr>
            <a:spLocks noGrp="1"/>
          </p:cNvSpPr>
          <p:nvPr>
            <p:ph type="title"/>
          </p:nvPr>
        </p:nvSpPr>
        <p:spPr/>
        <p:txBody>
          <a:bodyPr/>
          <a:lstStyle/>
          <a:p>
            <a:r>
              <a:rPr lang="de-DE" dirty="0"/>
              <a:t>Problematiken</a:t>
            </a:r>
          </a:p>
        </p:txBody>
      </p:sp>
      <p:sp>
        <p:nvSpPr>
          <p:cNvPr id="3" name="Fußzeilenplatzhalter 2">
            <a:extLst>
              <a:ext uri="{FF2B5EF4-FFF2-40B4-BE49-F238E27FC236}">
                <a16:creationId xmlns:a16="http://schemas.microsoft.com/office/drawing/2014/main" id="{10AA322B-4F89-4CEC-95CE-C6B00F14658B}"/>
              </a:ext>
            </a:extLst>
          </p:cNvPr>
          <p:cNvSpPr>
            <a:spLocks noGrp="1"/>
          </p:cNvSpPr>
          <p:nvPr>
            <p:ph type="ftr" sz="quarter" idx="3"/>
          </p:nvPr>
        </p:nvSpPr>
        <p:spPr/>
        <p:txBody>
          <a:bodyPr/>
          <a:lstStyle/>
          <a:p>
            <a:r>
              <a:rPr lang="de-DE"/>
              <a:t>12.09.2022, Andrea Sprogis</a:t>
            </a:r>
            <a:endParaRPr lang="de-DE" dirty="0"/>
          </a:p>
        </p:txBody>
      </p:sp>
      <p:sp>
        <p:nvSpPr>
          <p:cNvPr id="4" name="Foliennummernplatzhalter 3">
            <a:extLst>
              <a:ext uri="{FF2B5EF4-FFF2-40B4-BE49-F238E27FC236}">
                <a16:creationId xmlns:a16="http://schemas.microsoft.com/office/drawing/2014/main" id="{43749B81-8BBE-46E8-A903-80D71E3BF3DC}"/>
              </a:ext>
            </a:extLst>
          </p:cNvPr>
          <p:cNvSpPr>
            <a:spLocks noGrp="1"/>
          </p:cNvSpPr>
          <p:nvPr>
            <p:ph type="sldNum" sz="quarter" idx="4"/>
          </p:nvPr>
        </p:nvSpPr>
        <p:spPr/>
        <p:txBody>
          <a:bodyPr/>
          <a:lstStyle/>
          <a:p>
            <a:fld id="{833B7F8E-26EE-7445-9BEA-B503D85405AA}" type="slidenum">
              <a:rPr lang="de-DE" smtClean="0"/>
              <a:pPr/>
              <a:t>7</a:t>
            </a:fld>
            <a:endParaRPr lang="de-DE" dirty="0"/>
          </a:p>
        </p:txBody>
      </p:sp>
      <p:sp>
        <p:nvSpPr>
          <p:cNvPr id="5" name="Inhaltsplatzhalter 4">
            <a:extLst>
              <a:ext uri="{FF2B5EF4-FFF2-40B4-BE49-F238E27FC236}">
                <a16:creationId xmlns:a16="http://schemas.microsoft.com/office/drawing/2014/main" id="{F11707B5-C524-40EB-B3E3-FFA38830DFFA}"/>
              </a:ext>
            </a:extLst>
          </p:cNvPr>
          <p:cNvSpPr>
            <a:spLocks noGrp="1"/>
          </p:cNvSpPr>
          <p:nvPr>
            <p:ph idx="1"/>
          </p:nvPr>
        </p:nvSpPr>
        <p:spPr/>
        <p:txBody>
          <a:bodyPr/>
          <a:lstStyle/>
          <a:p>
            <a:pPr marL="285750" indent="-285750">
              <a:buFont typeface="Arial" panose="020B0604020202020204" pitchFamily="34" charset="0"/>
              <a:buChar char="•"/>
            </a:pPr>
            <a:r>
              <a:rPr lang="de-DE" dirty="0"/>
              <a:t>Die Sprachbarrieren stehen einer schnellen Arbeitsaufnahme entgegen (Anweisungen und Sicherheitsbelehrungen werden nicht verstanden).</a:t>
            </a:r>
          </a:p>
          <a:p>
            <a:pPr marL="285750" indent="-285750">
              <a:buFont typeface="Arial" panose="020B0604020202020204" pitchFamily="34" charset="0"/>
              <a:buChar char="•"/>
            </a:pPr>
            <a:r>
              <a:rPr lang="de-DE" dirty="0"/>
              <a:t>Die beruflichen Kenntnisse der gemeldeten Kundinnen und Kunden sind dem Jobcenter noch nicht ausreichend bekannt.</a:t>
            </a:r>
          </a:p>
          <a:p>
            <a:pPr marL="285750" indent="-285750">
              <a:buFont typeface="Arial" panose="020B0604020202020204" pitchFamily="34" charset="0"/>
              <a:buChar char="•"/>
            </a:pPr>
            <a:r>
              <a:rPr lang="de-DE" dirty="0"/>
              <a:t>Gut ausgebildete Ukrainer möchten nicht im Helferbereich arbeiten.</a:t>
            </a:r>
          </a:p>
          <a:p>
            <a:pPr marL="285750" indent="-285750">
              <a:buFont typeface="Arial" panose="020B0604020202020204" pitchFamily="34" charset="0"/>
              <a:buChar char="•"/>
            </a:pPr>
            <a:r>
              <a:rPr lang="de-DE" dirty="0"/>
              <a:t>Die fehlenden Fachkräfte können mit den Zugewanderten nicht kompensiert werden, da die fachlich fundierten Kenntnisse fehlen .</a:t>
            </a:r>
          </a:p>
          <a:p>
            <a:pPr marL="285750" indent="-285750">
              <a:buFont typeface="Arial" panose="020B0604020202020204" pitchFamily="34" charset="0"/>
              <a:buChar char="•"/>
            </a:pPr>
            <a:r>
              <a:rPr lang="de-DE" dirty="0"/>
              <a:t>Qualifizierungen/Teilqualifizierungen werden erforderlich sein, was ohne das entsprechende Sprachverständnis nicht umsetzbar ist.</a:t>
            </a:r>
          </a:p>
          <a:p>
            <a:pPr marL="285750" indent="-285750">
              <a:buFont typeface="Arial" panose="020B0604020202020204" pitchFamily="34" charset="0"/>
              <a:buChar char="•"/>
            </a:pPr>
            <a:r>
              <a:rPr lang="de-DE" dirty="0"/>
              <a:t>Viele Geflüchtete aus der Ukraine sind sich nicht sicher wie lange sie in Deutschland bleiben werden. Sie hoffen noch auf eine schnelle Rückkehr in ihre Heimat und möchten sich daher nicht lange binden.</a:t>
            </a:r>
          </a:p>
          <a:p>
            <a:pPr marL="285750" indent="-28575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2174205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326E90-D1B0-4298-B3CA-3961801BA2D6}"/>
              </a:ext>
            </a:extLst>
          </p:cNvPr>
          <p:cNvSpPr>
            <a:spLocks noGrp="1"/>
          </p:cNvSpPr>
          <p:nvPr>
            <p:ph type="title"/>
          </p:nvPr>
        </p:nvSpPr>
        <p:spPr/>
        <p:txBody>
          <a:bodyPr/>
          <a:lstStyle/>
          <a:p>
            <a:r>
              <a:rPr lang="de-DE" b="0" dirty="0"/>
              <a:t>                                           </a:t>
            </a:r>
            <a:r>
              <a:rPr lang="de-DE" sz="100" b="0" dirty="0"/>
              <a:t>.</a:t>
            </a:r>
          </a:p>
        </p:txBody>
      </p:sp>
      <p:sp>
        <p:nvSpPr>
          <p:cNvPr id="3" name="Fußzeilenplatzhalter 2">
            <a:extLst>
              <a:ext uri="{FF2B5EF4-FFF2-40B4-BE49-F238E27FC236}">
                <a16:creationId xmlns:a16="http://schemas.microsoft.com/office/drawing/2014/main" id="{A34AF2C5-7A99-4374-80CA-3802E8FDB9B3}"/>
              </a:ext>
            </a:extLst>
          </p:cNvPr>
          <p:cNvSpPr>
            <a:spLocks noGrp="1"/>
          </p:cNvSpPr>
          <p:nvPr>
            <p:ph type="ftr" sz="quarter" idx="3"/>
          </p:nvPr>
        </p:nvSpPr>
        <p:spPr/>
        <p:txBody>
          <a:bodyPr/>
          <a:lstStyle/>
          <a:p>
            <a:r>
              <a:rPr lang="de-DE"/>
              <a:t>12.09.2022, Andrea Sprogis</a:t>
            </a:r>
            <a:endParaRPr lang="de-DE" dirty="0"/>
          </a:p>
        </p:txBody>
      </p:sp>
      <p:sp>
        <p:nvSpPr>
          <p:cNvPr id="4" name="Foliennummernplatzhalter 3">
            <a:extLst>
              <a:ext uri="{FF2B5EF4-FFF2-40B4-BE49-F238E27FC236}">
                <a16:creationId xmlns:a16="http://schemas.microsoft.com/office/drawing/2014/main" id="{3E311140-8B11-40B6-BA04-34954939F36C}"/>
              </a:ext>
            </a:extLst>
          </p:cNvPr>
          <p:cNvSpPr>
            <a:spLocks noGrp="1"/>
          </p:cNvSpPr>
          <p:nvPr>
            <p:ph type="sldNum" sz="quarter" idx="4"/>
          </p:nvPr>
        </p:nvSpPr>
        <p:spPr/>
        <p:txBody>
          <a:bodyPr/>
          <a:lstStyle/>
          <a:p>
            <a:fld id="{833B7F8E-26EE-7445-9BEA-B503D85405AA}" type="slidenum">
              <a:rPr lang="de-DE" smtClean="0"/>
              <a:pPr/>
              <a:t>8</a:t>
            </a:fld>
            <a:endParaRPr lang="de-DE" dirty="0"/>
          </a:p>
        </p:txBody>
      </p:sp>
      <p:sp>
        <p:nvSpPr>
          <p:cNvPr id="5" name="Inhaltsplatzhalter 4">
            <a:extLst>
              <a:ext uri="{FF2B5EF4-FFF2-40B4-BE49-F238E27FC236}">
                <a16:creationId xmlns:a16="http://schemas.microsoft.com/office/drawing/2014/main" id="{037323F2-4F5A-4774-8B95-03E9B695B2E3}"/>
              </a:ext>
            </a:extLst>
          </p:cNvPr>
          <p:cNvSpPr>
            <a:spLocks noGrp="1"/>
          </p:cNvSpPr>
          <p:nvPr>
            <p:ph idx="1"/>
          </p:nvPr>
        </p:nvSpPr>
        <p:spPr/>
        <p:txBody>
          <a:bodyPr/>
          <a:lstStyle/>
          <a:p>
            <a:pPr algn="ctr"/>
            <a:endParaRPr lang="de-DE" dirty="0"/>
          </a:p>
          <a:p>
            <a:pPr algn="ctr"/>
            <a:r>
              <a:rPr lang="de-DE" dirty="0"/>
              <a:t>Für evtl. Fragen stehe ich Ihnen gerne zur Verfügung</a:t>
            </a:r>
          </a:p>
          <a:p>
            <a:pPr algn="ctr"/>
            <a:endParaRPr lang="de-DE" dirty="0"/>
          </a:p>
          <a:p>
            <a:pPr algn="ctr"/>
            <a:endParaRPr lang="de-DE" dirty="0"/>
          </a:p>
          <a:p>
            <a:pPr algn="ctr"/>
            <a:r>
              <a:rPr lang="de-DE" sz="3200" dirty="0"/>
              <a:t>Vielen Dank für Ihre Aufmerksamkeit</a:t>
            </a:r>
          </a:p>
        </p:txBody>
      </p:sp>
    </p:spTree>
    <p:extLst>
      <p:ext uri="{BB962C8B-B14F-4D97-AF65-F5344CB8AC3E}">
        <p14:creationId xmlns:p14="http://schemas.microsoft.com/office/powerpoint/2010/main" val="1920229605"/>
      </p:ext>
    </p:extLst>
  </p:cSld>
  <p:clrMapOvr>
    <a:masterClrMapping/>
  </p:clrMapOvr>
</p:sld>
</file>

<file path=ppt/theme/theme1.xml><?xml version="1.0" encoding="utf-8"?>
<a:theme xmlns:a="http://schemas.openxmlformats.org/drawingml/2006/main" name="1_Office-Design">
  <a:themeElements>
    <a:clrScheme name="Benutzerdefiniert 3">
      <a:dk1>
        <a:sysClr val="windowText" lastClr="000000"/>
      </a:dk1>
      <a:lt1>
        <a:sysClr val="window" lastClr="FFFFFF"/>
      </a:lt1>
      <a:dk2>
        <a:srgbClr val="005B91"/>
      </a:dk2>
      <a:lt2>
        <a:srgbClr val="005A94"/>
      </a:lt2>
      <a:accent1>
        <a:srgbClr val="005A94"/>
      </a:accent1>
      <a:accent2>
        <a:srgbClr val="337CA7"/>
      </a:accent2>
      <a:accent3>
        <a:srgbClr val="669CBD"/>
      </a:accent3>
      <a:accent4>
        <a:srgbClr val="99BDD3"/>
      </a:accent4>
      <a:accent5>
        <a:srgbClr val="CCDEE9"/>
      </a:accent5>
      <a:accent6>
        <a:srgbClr val="E6EFF4"/>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Krios.thmx</Template>
  <TotalTime>0</TotalTime>
  <Words>675</Words>
  <Application>Microsoft Office PowerPoint</Application>
  <PresentationFormat>Bildschirmpräsentation (4:3)</PresentationFormat>
  <Paragraphs>72</Paragraphs>
  <Slides>8</Slides>
  <Notes>0</Notes>
  <HiddenSlides>0</HiddenSlides>
  <MMClips>0</MMClips>
  <ScaleCrop>false</ScaleCrop>
  <HeadingPairs>
    <vt:vector size="8" baseType="variant">
      <vt:variant>
        <vt:lpstr>Verwendete Schriftarten</vt:lpstr>
      </vt:variant>
      <vt:variant>
        <vt:i4>4</vt:i4>
      </vt:variant>
      <vt:variant>
        <vt:lpstr>Design</vt:lpstr>
      </vt:variant>
      <vt:variant>
        <vt:i4>2</vt:i4>
      </vt:variant>
      <vt:variant>
        <vt:lpstr>Eingebettete OLE-Server</vt:lpstr>
      </vt:variant>
      <vt:variant>
        <vt:i4>1</vt:i4>
      </vt:variant>
      <vt:variant>
        <vt:lpstr>Folientitel</vt:lpstr>
      </vt:variant>
      <vt:variant>
        <vt:i4>8</vt:i4>
      </vt:variant>
    </vt:vector>
  </HeadingPairs>
  <TitlesOfParts>
    <vt:vector size="15" baseType="lpstr">
      <vt:lpstr>Arial</vt:lpstr>
      <vt:lpstr>Calibri</vt:lpstr>
      <vt:lpstr>Calibri Light</vt:lpstr>
      <vt:lpstr>Wingdings</vt:lpstr>
      <vt:lpstr>1_Office-Design</vt:lpstr>
      <vt:lpstr>1_Benutzerdefiniertes Design</vt:lpstr>
      <vt:lpstr>Acrobat Document</vt:lpstr>
      <vt:lpstr>PowerPoint-Präsentation</vt:lpstr>
      <vt:lpstr>Aktuelle Zahlen</vt:lpstr>
      <vt:lpstr>Rechtskreiswechsel</vt:lpstr>
      <vt:lpstr>Erste Erkenntnisse</vt:lpstr>
      <vt:lpstr>Das weitere Vorgehen</vt:lpstr>
      <vt:lpstr>Situation auf dem Arbeitsmarkt</vt:lpstr>
      <vt:lpstr>Problematiken</vt:lpstr>
      <vt:lpstr>                                           .</vt:lpstr>
    </vt:vector>
  </TitlesOfParts>
  <Company>Ideenhaus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Alexander Bünger</dc:creator>
  <cp:lastModifiedBy>Arends, Henry Dr.</cp:lastModifiedBy>
  <cp:revision>82</cp:revision>
  <cp:lastPrinted>2022-09-06T07:07:52Z</cp:lastPrinted>
  <dcterms:created xsi:type="dcterms:W3CDTF">2013-07-18T15:26:59Z</dcterms:created>
  <dcterms:modified xsi:type="dcterms:W3CDTF">2022-09-29T06:46:57Z</dcterms:modified>
</cp:coreProperties>
</file>